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81" r:id="rId3"/>
    <p:sldId id="257" r:id="rId4"/>
    <p:sldId id="260" r:id="rId5"/>
    <p:sldId id="261" r:id="rId6"/>
    <p:sldId id="283" r:id="rId7"/>
    <p:sldId id="262" r:id="rId8"/>
    <p:sldId id="263" r:id="rId9"/>
    <p:sldId id="373" r:id="rId10"/>
    <p:sldId id="267" r:id="rId11"/>
    <p:sldId id="269" r:id="rId12"/>
    <p:sldId id="270" r:id="rId13"/>
    <p:sldId id="272" r:id="rId14"/>
    <p:sldId id="275" r:id="rId15"/>
    <p:sldId id="278" r:id="rId16"/>
    <p:sldId id="337" r:id="rId17"/>
    <p:sldId id="376" r:id="rId18"/>
    <p:sldId id="282" r:id="rId19"/>
    <p:sldId id="342" r:id="rId20"/>
    <p:sldId id="363" r:id="rId21"/>
    <p:sldId id="364" r:id="rId22"/>
    <p:sldId id="300" r:id="rId23"/>
    <p:sldId id="366" r:id="rId24"/>
    <p:sldId id="368" r:id="rId25"/>
    <p:sldId id="374" r:id="rId26"/>
    <p:sldId id="375" r:id="rId27"/>
    <p:sldId id="336"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sorterViewPr>
    <p:cViewPr>
      <p:scale>
        <a:sx n="100" d="100"/>
        <a:sy n="100" d="100"/>
      </p:scale>
      <p:origin x="0" y="-77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5D32B-4E72-4BD3-97BE-8C3FA06AE34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615153F-C1E4-40BA-BB5E-37F03E690328}">
      <dgm:prSet phldrT="[Text]"/>
      <dgm:spPr>
        <a:solidFill>
          <a:schemeClr val="tx1"/>
        </a:solidFill>
      </dgm:spPr>
      <dgm:t>
        <a:bodyPr/>
        <a:lstStyle/>
        <a:p>
          <a:r>
            <a:rPr lang="en-US" b="1" dirty="0"/>
            <a:t>Expanded ID&amp;R efficiency,  quality, and reliability</a:t>
          </a:r>
        </a:p>
      </dgm:t>
    </dgm:pt>
    <dgm:pt modelId="{9CCCE313-FFA8-469B-9284-6D1D1D5E6484}" type="parTrans" cxnId="{CDBF7F7D-FF4E-49A2-B66F-97431ECE0E5A}">
      <dgm:prSet/>
      <dgm:spPr/>
      <dgm:t>
        <a:bodyPr/>
        <a:lstStyle/>
        <a:p>
          <a:endParaRPr lang="en-US"/>
        </a:p>
      </dgm:t>
    </dgm:pt>
    <dgm:pt modelId="{2B9B8D3C-9024-4B98-9179-5F3458AEB074}" type="sibTrans" cxnId="{CDBF7F7D-FF4E-49A2-B66F-97431ECE0E5A}">
      <dgm:prSet/>
      <dgm:spPr/>
      <dgm:t>
        <a:bodyPr/>
        <a:lstStyle/>
        <a:p>
          <a:endParaRPr lang="en-US"/>
        </a:p>
      </dgm:t>
    </dgm:pt>
    <dgm:pt modelId="{E15401AB-88D5-41CA-AADD-C6CD38352D6F}">
      <dgm:prSet phldrT="[Text]"/>
      <dgm:spPr/>
      <dgm:t>
        <a:bodyPr/>
        <a:lstStyle/>
        <a:p>
          <a:r>
            <a:rPr lang="en-US" dirty="0"/>
            <a:t>ID&amp;R electronic solutions</a:t>
          </a:r>
        </a:p>
      </dgm:t>
    </dgm:pt>
    <dgm:pt modelId="{05EB13A1-4EB4-464C-8407-AA2B6E9DCE16}" type="parTrans" cxnId="{26F71920-EF9E-4124-8C50-DE56B121DF08}">
      <dgm:prSet/>
      <dgm:spPr/>
      <dgm:t>
        <a:bodyPr/>
        <a:lstStyle/>
        <a:p>
          <a:endParaRPr lang="en-US"/>
        </a:p>
      </dgm:t>
    </dgm:pt>
    <dgm:pt modelId="{FA9EAC09-F64B-4177-8DDC-0075FE216F93}" type="sibTrans" cxnId="{26F71920-EF9E-4124-8C50-DE56B121DF08}">
      <dgm:prSet/>
      <dgm:spPr/>
      <dgm:t>
        <a:bodyPr/>
        <a:lstStyle/>
        <a:p>
          <a:endParaRPr lang="en-US"/>
        </a:p>
      </dgm:t>
    </dgm:pt>
    <dgm:pt modelId="{69EC4144-020E-4624-9C9C-B0B1D6373DB8}">
      <dgm:prSet phldrT="[Text]"/>
      <dgm:spPr>
        <a:solidFill>
          <a:srgbClr val="FF3399"/>
        </a:solidFill>
      </dgm:spPr>
      <dgm:t>
        <a:bodyPr/>
        <a:lstStyle/>
        <a:p>
          <a:r>
            <a:rPr lang="en-US" dirty="0"/>
            <a:t>Professional development in ID&amp;R</a:t>
          </a:r>
        </a:p>
      </dgm:t>
    </dgm:pt>
    <dgm:pt modelId="{EE9E552A-8607-43D4-809E-38CF6DA33272}" type="parTrans" cxnId="{2CE4FE3F-B17D-4EE5-B03A-2ECD40BBFD14}">
      <dgm:prSet/>
      <dgm:spPr/>
      <dgm:t>
        <a:bodyPr/>
        <a:lstStyle/>
        <a:p>
          <a:endParaRPr lang="en-US"/>
        </a:p>
      </dgm:t>
    </dgm:pt>
    <dgm:pt modelId="{3A7313E2-46E8-4A83-8CE1-54CD5BBEF0E0}" type="sibTrans" cxnId="{2CE4FE3F-B17D-4EE5-B03A-2ECD40BBFD14}">
      <dgm:prSet/>
      <dgm:spPr/>
      <dgm:t>
        <a:bodyPr/>
        <a:lstStyle/>
        <a:p>
          <a:endParaRPr lang="en-US"/>
        </a:p>
      </dgm:t>
    </dgm:pt>
    <dgm:pt modelId="{6EE53E34-CD7D-4649-84CC-0FC1E86D10D9}">
      <dgm:prSet phldrT="[Text]" custT="1"/>
      <dgm:spPr>
        <a:solidFill>
          <a:srgbClr val="FFFF00"/>
        </a:solidFill>
      </dgm:spPr>
      <dgm:t>
        <a:bodyPr/>
        <a:lstStyle/>
        <a:p>
          <a:r>
            <a:rPr lang="en-US" sz="3200" dirty="0">
              <a:solidFill>
                <a:schemeClr val="tx1"/>
              </a:solidFill>
            </a:rPr>
            <a:t>ID&amp;R resource coordination/ continuity</a:t>
          </a:r>
        </a:p>
      </dgm:t>
    </dgm:pt>
    <dgm:pt modelId="{102B6059-FAC2-4E9F-A6F3-FD3B0B72DD9D}" type="parTrans" cxnId="{76AF40DD-8FB0-4317-9D5D-51BD23811BE4}">
      <dgm:prSet/>
      <dgm:spPr/>
      <dgm:t>
        <a:bodyPr/>
        <a:lstStyle/>
        <a:p>
          <a:endParaRPr lang="en-US"/>
        </a:p>
      </dgm:t>
    </dgm:pt>
    <dgm:pt modelId="{05FDDEC5-FA15-45D4-B806-B4579B2B9EF4}" type="sibTrans" cxnId="{76AF40DD-8FB0-4317-9D5D-51BD23811BE4}">
      <dgm:prSet/>
      <dgm:spPr/>
      <dgm:t>
        <a:bodyPr/>
        <a:lstStyle/>
        <a:p>
          <a:endParaRPr lang="en-US"/>
        </a:p>
      </dgm:t>
    </dgm:pt>
    <dgm:pt modelId="{F1267AA4-1B9B-4272-81AA-FD214A8EC297}" type="pres">
      <dgm:prSet presAssocID="{2835D32B-4E72-4BD3-97BE-8C3FA06AE341}" presName="cycle" presStyleCnt="0">
        <dgm:presLayoutVars>
          <dgm:chMax val="1"/>
          <dgm:dir/>
          <dgm:animLvl val="ctr"/>
          <dgm:resizeHandles val="exact"/>
        </dgm:presLayoutVars>
      </dgm:prSet>
      <dgm:spPr/>
    </dgm:pt>
    <dgm:pt modelId="{04E625FA-8B03-4B84-88DE-86F0C8CA7AE5}" type="pres">
      <dgm:prSet presAssocID="{0615153F-C1E4-40BA-BB5E-37F03E690328}" presName="centerShape" presStyleLbl="node0" presStyleIdx="0" presStyleCnt="1"/>
      <dgm:spPr/>
    </dgm:pt>
    <dgm:pt modelId="{175C9F88-CD80-4A5B-9233-917C83E5DA08}" type="pres">
      <dgm:prSet presAssocID="{05EB13A1-4EB4-464C-8407-AA2B6E9DCE16}" presName="parTrans" presStyleLbl="bgSibTrans2D1" presStyleIdx="0" presStyleCnt="3"/>
      <dgm:spPr/>
    </dgm:pt>
    <dgm:pt modelId="{82A10935-658A-4679-A934-39B16CA362DD}" type="pres">
      <dgm:prSet presAssocID="{E15401AB-88D5-41CA-AADD-C6CD38352D6F}" presName="node" presStyleLbl="node1" presStyleIdx="0" presStyleCnt="3">
        <dgm:presLayoutVars>
          <dgm:bulletEnabled val="1"/>
        </dgm:presLayoutVars>
      </dgm:prSet>
      <dgm:spPr/>
    </dgm:pt>
    <dgm:pt modelId="{15A5D6E7-7B2E-46D0-92BD-BA16C4028F1B}" type="pres">
      <dgm:prSet presAssocID="{EE9E552A-8607-43D4-809E-38CF6DA33272}" presName="parTrans" presStyleLbl="bgSibTrans2D1" presStyleIdx="1" presStyleCnt="3"/>
      <dgm:spPr/>
    </dgm:pt>
    <dgm:pt modelId="{176180DC-2C97-4060-817D-DFC3D84DD734}" type="pres">
      <dgm:prSet presAssocID="{69EC4144-020E-4624-9C9C-B0B1D6373DB8}" presName="node" presStyleLbl="node1" presStyleIdx="1" presStyleCnt="3">
        <dgm:presLayoutVars>
          <dgm:bulletEnabled val="1"/>
        </dgm:presLayoutVars>
      </dgm:prSet>
      <dgm:spPr/>
    </dgm:pt>
    <dgm:pt modelId="{C518FD4C-0AAA-4299-B336-79C9F5E2FF58}" type="pres">
      <dgm:prSet presAssocID="{102B6059-FAC2-4E9F-A6F3-FD3B0B72DD9D}" presName="parTrans" presStyleLbl="bgSibTrans2D1" presStyleIdx="2" presStyleCnt="3"/>
      <dgm:spPr/>
    </dgm:pt>
    <dgm:pt modelId="{F312D117-8886-4E32-AAC3-DEEF18E22B63}" type="pres">
      <dgm:prSet presAssocID="{6EE53E34-CD7D-4649-84CC-0FC1E86D10D9}" presName="node" presStyleLbl="node1" presStyleIdx="2" presStyleCnt="3">
        <dgm:presLayoutVars>
          <dgm:bulletEnabled val="1"/>
        </dgm:presLayoutVars>
      </dgm:prSet>
      <dgm:spPr/>
    </dgm:pt>
  </dgm:ptLst>
  <dgm:cxnLst>
    <dgm:cxn modelId="{2B7B780D-03F8-49C2-BA3B-B7AFCC9DE0A8}" type="presOf" srcId="{69EC4144-020E-4624-9C9C-B0B1D6373DB8}" destId="{176180DC-2C97-4060-817D-DFC3D84DD734}" srcOrd="0" destOrd="0" presId="urn:microsoft.com/office/officeart/2005/8/layout/radial4"/>
    <dgm:cxn modelId="{26F71920-EF9E-4124-8C50-DE56B121DF08}" srcId="{0615153F-C1E4-40BA-BB5E-37F03E690328}" destId="{E15401AB-88D5-41CA-AADD-C6CD38352D6F}" srcOrd="0" destOrd="0" parTransId="{05EB13A1-4EB4-464C-8407-AA2B6E9DCE16}" sibTransId="{FA9EAC09-F64B-4177-8DDC-0075FE216F93}"/>
    <dgm:cxn modelId="{2CE4FE3F-B17D-4EE5-B03A-2ECD40BBFD14}" srcId="{0615153F-C1E4-40BA-BB5E-37F03E690328}" destId="{69EC4144-020E-4624-9C9C-B0B1D6373DB8}" srcOrd="1" destOrd="0" parTransId="{EE9E552A-8607-43D4-809E-38CF6DA33272}" sibTransId="{3A7313E2-46E8-4A83-8CE1-54CD5BBEF0E0}"/>
    <dgm:cxn modelId="{D7FDE75C-5A88-4779-9098-B9CA367F716B}" type="presOf" srcId="{05EB13A1-4EB4-464C-8407-AA2B6E9DCE16}" destId="{175C9F88-CD80-4A5B-9233-917C83E5DA08}" srcOrd="0" destOrd="0" presId="urn:microsoft.com/office/officeart/2005/8/layout/radial4"/>
    <dgm:cxn modelId="{CE37384C-D5D8-4F92-8307-57CA09CDAF26}" type="presOf" srcId="{0615153F-C1E4-40BA-BB5E-37F03E690328}" destId="{04E625FA-8B03-4B84-88DE-86F0C8CA7AE5}" srcOrd="0" destOrd="0" presId="urn:microsoft.com/office/officeart/2005/8/layout/radial4"/>
    <dgm:cxn modelId="{10FC9D54-FC3C-4E51-A993-0005B3DBA7E4}" type="presOf" srcId="{EE9E552A-8607-43D4-809E-38CF6DA33272}" destId="{15A5D6E7-7B2E-46D0-92BD-BA16C4028F1B}" srcOrd="0" destOrd="0" presId="urn:microsoft.com/office/officeart/2005/8/layout/radial4"/>
    <dgm:cxn modelId="{CDBF7F7D-FF4E-49A2-B66F-97431ECE0E5A}" srcId="{2835D32B-4E72-4BD3-97BE-8C3FA06AE341}" destId="{0615153F-C1E4-40BA-BB5E-37F03E690328}" srcOrd="0" destOrd="0" parTransId="{9CCCE313-FFA8-469B-9284-6D1D1D5E6484}" sibTransId="{2B9B8D3C-9024-4B98-9179-5F3458AEB074}"/>
    <dgm:cxn modelId="{CFBCD27D-172B-4C79-9B3C-098F6E8C772D}" type="presOf" srcId="{102B6059-FAC2-4E9F-A6F3-FD3B0B72DD9D}" destId="{C518FD4C-0AAA-4299-B336-79C9F5E2FF58}" srcOrd="0" destOrd="0" presId="urn:microsoft.com/office/officeart/2005/8/layout/radial4"/>
    <dgm:cxn modelId="{3EA2F794-8D4D-4C78-9B6D-2CF2B7B4F71D}" type="presOf" srcId="{E15401AB-88D5-41CA-AADD-C6CD38352D6F}" destId="{82A10935-658A-4679-A934-39B16CA362DD}" srcOrd="0" destOrd="0" presId="urn:microsoft.com/office/officeart/2005/8/layout/radial4"/>
    <dgm:cxn modelId="{0A0B9CC9-E3EB-4F38-A5B0-225A71A184F4}" type="presOf" srcId="{2835D32B-4E72-4BD3-97BE-8C3FA06AE341}" destId="{F1267AA4-1B9B-4272-81AA-FD214A8EC297}" srcOrd="0" destOrd="0" presId="urn:microsoft.com/office/officeart/2005/8/layout/radial4"/>
    <dgm:cxn modelId="{76AF40DD-8FB0-4317-9D5D-51BD23811BE4}" srcId="{0615153F-C1E4-40BA-BB5E-37F03E690328}" destId="{6EE53E34-CD7D-4649-84CC-0FC1E86D10D9}" srcOrd="2" destOrd="0" parTransId="{102B6059-FAC2-4E9F-A6F3-FD3B0B72DD9D}" sibTransId="{05FDDEC5-FA15-45D4-B806-B4579B2B9EF4}"/>
    <dgm:cxn modelId="{E98D8DFF-F483-4808-8B55-88EC0C6A7BBA}" type="presOf" srcId="{6EE53E34-CD7D-4649-84CC-0FC1E86D10D9}" destId="{F312D117-8886-4E32-AAC3-DEEF18E22B63}" srcOrd="0" destOrd="0" presId="urn:microsoft.com/office/officeart/2005/8/layout/radial4"/>
    <dgm:cxn modelId="{E7DD58CE-ECE6-42B0-B3E6-869ADAB7ABF6}" type="presParOf" srcId="{F1267AA4-1B9B-4272-81AA-FD214A8EC297}" destId="{04E625FA-8B03-4B84-88DE-86F0C8CA7AE5}" srcOrd="0" destOrd="0" presId="urn:microsoft.com/office/officeart/2005/8/layout/radial4"/>
    <dgm:cxn modelId="{968F367B-F3E4-449C-A7D5-614EC6B8B395}" type="presParOf" srcId="{F1267AA4-1B9B-4272-81AA-FD214A8EC297}" destId="{175C9F88-CD80-4A5B-9233-917C83E5DA08}" srcOrd="1" destOrd="0" presId="urn:microsoft.com/office/officeart/2005/8/layout/radial4"/>
    <dgm:cxn modelId="{15015FA2-3510-4126-8CC8-BDA0DC92277F}" type="presParOf" srcId="{F1267AA4-1B9B-4272-81AA-FD214A8EC297}" destId="{82A10935-658A-4679-A934-39B16CA362DD}" srcOrd="2" destOrd="0" presId="urn:microsoft.com/office/officeart/2005/8/layout/radial4"/>
    <dgm:cxn modelId="{8EFD62EC-F882-45BE-B303-9EB595C12FE7}" type="presParOf" srcId="{F1267AA4-1B9B-4272-81AA-FD214A8EC297}" destId="{15A5D6E7-7B2E-46D0-92BD-BA16C4028F1B}" srcOrd="3" destOrd="0" presId="urn:microsoft.com/office/officeart/2005/8/layout/radial4"/>
    <dgm:cxn modelId="{607FF10E-D524-4A57-90D8-E63741B58C9A}" type="presParOf" srcId="{F1267AA4-1B9B-4272-81AA-FD214A8EC297}" destId="{176180DC-2C97-4060-817D-DFC3D84DD734}" srcOrd="4" destOrd="0" presId="urn:microsoft.com/office/officeart/2005/8/layout/radial4"/>
    <dgm:cxn modelId="{58EE1578-63D5-4C84-A64D-D27D3C0210C8}" type="presParOf" srcId="{F1267AA4-1B9B-4272-81AA-FD214A8EC297}" destId="{C518FD4C-0AAA-4299-B336-79C9F5E2FF58}" srcOrd="5" destOrd="0" presId="urn:microsoft.com/office/officeart/2005/8/layout/radial4"/>
    <dgm:cxn modelId="{D4F79BA4-7254-463E-8E0E-48B7669EA5C5}" type="presParOf" srcId="{F1267AA4-1B9B-4272-81AA-FD214A8EC297}" destId="{F312D117-8886-4E32-AAC3-DEEF18E22B6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625FA-8B03-4B84-88DE-86F0C8CA7AE5}">
      <dsp:nvSpPr>
        <dsp:cNvPr id="0" name=""/>
        <dsp:cNvSpPr/>
      </dsp:nvSpPr>
      <dsp:spPr>
        <a:xfrm>
          <a:off x="4376038" y="3167003"/>
          <a:ext cx="2659993" cy="2659993"/>
        </a:xfrm>
        <a:prstGeom prst="ellipse">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Expanded ID&amp;R efficiency,  quality, and reliability</a:t>
          </a:r>
        </a:p>
      </dsp:txBody>
      <dsp:txXfrm>
        <a:off x="4765585" y="3556550"/>
        <a:ext cx="1880899" cy="1880899"/>
      </dsp:txXfrm>
    </dsp:sp>
    <dsp:sp modelId="{175C9F88-CD80-4A5B-9233-917C83E5DA08}">
      <dsp:nvSpPr>
        <dsp:cNvPr id="0" name=""/>
        <dsp:cNvSpPr/>
      </dsp:nvSpPr>
      <dsp:spPr>
        <a:xfrm rot="12900000">
          <a:off x="2666111" y="2702729"/>
          <a:ext cx="2037556" cy="758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A10935-658A-4679-A934-39B16CA362DD}">
      <dsp:nvSpPr>
        <dsp:cNvPr id="0" name=""/>
        <dsp:cNvSpPr/>
      </dsp:nvSpPr>
      <dsp:spPr>
        <a:xfrm>
          <a:off x="1586858" y="1486634"/>
          <a:ext cx="2526993" cy="20215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ID&amp;R electronic solutions</a:t>
          </a:r>
        </a:p>
      </dsp:txBody>
      <dsp:txXfrm>
        <a:off x="1646068" y="1545844"/>
        <a:ext cx="2408573" cy="1903174"/>
      </dsp:txXfrm>
    </dsp:sp>
    <dsp:sp modelId="{15A5D6E7-7B2E-46D0-92BD-BA16C4028F1B}">
      <dsp:nvSpPr>
        <dsp:cNvPr id="0" name=""/>
        <dsp:cNvSpPr/>
      </dsp:nvSpPr>
      <dsp:spPr>
        <a:xfrm rot="16200000">
          <a:off x="4687257" y="1650588"/>
          <a:ext cx="2037556" cy="758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6180DC-2C97-4060-817D-DFC3D84DD734}">
      <dsp:nvSpPr>
        <dsp:cNvPr id="0" name=""/>
        <dsp:cNvSpPr/>
      </dsp:nvSpPr>
      <dsp:spPr>
        <a:xfrm>
          <a:off x="4442538" y="61"/>
          <a:ext cx="2526993" cy="2021594"/>
        </a:xfrm>
        <a:prstGeom prst="roundRect">
          <a:avLst>
            <a:gd name="adj" fmla="val 10000"/>
          </a:avLst>
        </a:prstGeom>
        <a:solidFill>
          <a:srgbClr val="FF339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Professional development in ID&amp;R</a:t>
          </a:r>
        </a:p>
      </dsp:txBody>
      <dsp:txXfrm>
        <a:off x="4501748" y="59271"/>
        <a:ext cx="2408573" cy="1903174"/>
      </dsp:txXfrm>
    </dsp:sp>
    <dsp:sp modelId="{C518FD4C-0AAA-4299-B336-79C9F5E2FF58}">
      <dsp:nvSpPr>
        <dsp:cNvPr id="0" name=""/>
        <dsp:cNvSpPr/>
      </dsp:nvSpPr>
      <dsp:spPr>
        <a:xfrm rot="19500000">
          <a:off x="6708402" y="2702729"/>
          <a:ext cx="2037556" cy="758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12D117-8886-4E32-AAC3-DEEF18E22B63}">
      <dsp:nvSpPr>
        <dsp:cNvPr id="0" name=""/>
        <dsp:cNvSpPr/>
      </dsp:nvSpPr>
      <dsp:spPr>
        <a:xfrm>
          <a:off x="7298218" y="1486634"/>
          <a:ext cx="2526993" cy="2021594"/>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ID&amp;R resource coordination/ continuity</a:t>
          </a:r>
        </a:p>
      </dsp:txBody>
      <dsp:txXfrm>
        <a:off x="7357428" y="1545844"/>
        <a:ext cx="2408573" cy="190317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7DB758-24ED-42A7-9BDA-CA005CFDB041}" type="datetimeFigureOut">
              <a:rPr lang="en-US" smtClean="0"/>
              <a:t>9/27/2019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F5F204-D593-4F4F-B9A7-0471C2FF097C}" type="slidenum">
              <a:rPr lang="en-US" smtClean="0"/>
              <a:t>‹#›</a:t>
            </a:fld>
            <a:endParaRPr lang="en-US" dirty="0"/>
          </a:p>
        </p:txBody>
      </p:sp>
    </p:spTree>
    <p:extLst>
      <p:ext uri="{BB962C8B-B14F-4D97-AF65-F5344CB8AC3E}">
        <p14:creationId xmlns:p14="http://schemas.microsoft.com/office/powerpoint/2010/main" val="103975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FC8C566-135D-4652-93C7-5854CE43CCA2}"/>
              </a:ext>
            </a:extLst>
          </p:cNvPr>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9300" indent="-287338" defTabSz="931863">
              <a:spcBef>
                <a:spcPct val="30000"/>
              </a:spcBef>
              <a:defRPr sz="1200">
                <a:solidFill>
                  <a:schemeClr val="tx1"/>
                </a:solidFill>
                <a:latin typeface="Arial" panose="020B0604020202020204" pitchFamily="34" charset="0"/>
              </a:defRPr>
            </a:lvl2pPr>
            <a:lvl3pPr marL="1152525" indent="-230188" defTabSz="931863">
              <a:spcBef>
                <a:spcPct val="30000"/>
              </a:spcBef>
              <a:defRPr sz="1200">
                <a:solidFill>
                  <a:schemeClr val="tx1"/>
                </a:solidFill>
                <a:latin typeface="Arial" panose="020B0604020202020204" pitchFamily="34" charset="0"/>
              </a:defRPr>
            </a:lvl3pPr>
            <a:lvl4pPr marL="1612900" indent="-230188" defTabSz="931863">
              <a:spcBef>
                <a:spcPct val="30000"/>
              </a:spcBef>
              <a:defRPr sz="1200">
                <a:solidFill>
                  <a:schemeClr val="tx1"/>
                </a:solidFill>
                <a:latin typeface="Arial" panose="020B0604020202020204" pitchFamily="34" charset="0"/>
              </a:defRPr>
            </a:lvl4pPr>
            <a:lvl5pPr marL="2074863" indent="-230188" defTabSz="931863">
              <a:spcBef>
                <a:spcPct val="30000"/>
              </a:spcBef>
              <a:defRPr sz="1200">
                <a:solidFill>
                  <a:schemeClr val="tx1"/>
                </a:solidFill>
                <a:latin typeface="Arial" panose="020B0604020202020204" pitchFamily="34" charset="0"/>
              </a:defRPr>
            </a:lvl5pPr>
            <a:lvl6pPr marL="2532063" indent="-230188" defTabSz="931863" eaLnBrk="0" fontAlgn="base" hangingPunct="0">
              <a:spcBef>
                <a:spcPct val="30000"/>
              </a:spcBef>
              <a:spcAft>
                <a:spcPct val="0"/>
              </a:spcAft>
              <a:defRPr sz="1200">
                <a:solidFill>
                  <a:schemeClr val="tx1"/>
                </a:solidFill>
                <a:latin typeface="Arial" panose="020B0604020202020204" pitchFamily="34" charset="0"/>
              </a:defRPr>
            </a:lvl6pPr>
            <a:lvl7pPr marL="2989263" indent="-230188" defTabSz="931863" eaLnBrk="0" fontAlgn="base" hangingPunct="0">
              <a:spcBef>
                <a:spcPct val="30000"/>
              </a:spcBef>
              <a:spcAft>
                <a:spcPct val="0"/>
              </a:spcAft>
              <a:defRPr sz="1200">
                <a:solidFill>
                  <a:schemeClr val="tx1"/>
                </a:solidFill>
                <a:latin typeface="Arial" panose="020B0604020202020204" pitchFamily="34" charset="0"/>
              </a:defRPr>
            </a:lvl7pPr>
            <a:lvl8pPr marL="3446463" indent="-230188" defTabSz="931863" eaLnBrk="0" fontAlgn="base" hangingPunct="0">
              <a:spcBef>
                <a:spcPct val="30000"/>
              </a:spcBef>
              <a:spcAft>
                <a:spcPct val="0"/>
              </a:spcAft>
              <a:defRPr sz="1200">
                <a:solidFill>
                  <a:schemeClr val="tx1"/>
                </a:solidFill>
                <a:latin typeface="Arial" panose="020B0604020202020204" pitchFamily="34" charset="0"/>
              </a:defRPr>
            </a:lvl8pPr>
            <a:lvl9pPr marL="3903663" indent="-230188"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5E4E58-712B-4BB8-87B8-786C08233561}" type="slidenum">
              <a:rPr lang="en-US" altLang="en-US" smtClean="0"/>
              <a:pPr>
                <a:spcBef>
                  <a:spcPct val="0"/>
                </a:spcBef>
              </a:pPr>
              <a:t>22</a:t>
            </a:fld>
            <a:endParaRPr lang="en-US" altLang="en-US" dirty="0"/>
          </a:p>
        </p:txBody>
      </p:sp>
      <p:sp>
        <p:nvSpPr>
          <p:cNvPr id="15363" name="Rectangle 2">
            <a:extLst>
              <a:ext uri="{FF2B5EF4-FFF2-40B4-BE49-F238E27FC236}">
                <a16:creationId xmlns:a16="http://schemas.microsoft.com/office/drawing/2014/main" id="{8CC5E4E4-0C15-45FA-8838-92AD87C6D092}"/>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06387336-24DE-4064-8E3E-F866CBD7634D}"/>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75C787A-F6AF-47B6-88EA-BDB3DAA8014A}"/>
              </a:ext>
            </a:extLst>
          </p:cNvPr>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9300" indent="-287338" defTabSz="931863">
              <a:spcBef>
                <a:spcPct val="30000"/>
              </a:spcBef>
              <a:defRPr sz="1200">
                <a:solidFill>
                  <a:schemeClr val="tx1"/>
                </a:solidFill>
                <a:latin typeface="Arial" panose="020B0604020202020204" pitchFamily="34" charset="0"/>
              </a:defRPr>
            </a:lvl2pPr>
            <a:lvl3pPr marL="1152525" indent="-230188" defTabSz="931863">
              <a:spcBef>
                <a:spcPct val="30000"/>
              </a:spcBef>
              <a:defRPr sz="1200">
                <a:solidFill>
                  <a:schemeClr val="tx1"/>
                </a:solidFill>
                <a:latin typeface="Arial" panose="020B0604020202020204" pitchFamily="34" charset="0"/>
              </a:defRPr>
            </a:lvl3pPr>
            <a:lvl4pPr marL="1612900" indent="-230188" defTabSz="931863">
              <a:spcBef>
                <a:spcPct val="30000"/>
              </a:spcBef>
              <a:defRPr sz="1200">
                <a:solidFill>
                  <a:schemeClr val="tx1"/>
                </a:solidFill>
                <a:latin typeface="Arial" panose="020B0604020202020204" pitchFamily="34" charset="0"/>
              </a:defRPr>
            </a:lvl4pPr>
            <a:lvl5pPr marL="2074863" indent="-230188" defTabSz="931863">
              <a:spcBef>
                <a:spcPct val="30000"/>
              </a:spcBef>
              <a:defRPr sz="1200">
                <a:solidFill>
                  <a:schemeClr val="tx1"/>
                </a:solidFill>
                <a:latin typeface="Arial" panose="020B0604020202020204" pitchFamily="34" charset="0"/>
              </a:defRPr>
            </a:lvl5pPr>
            <a:lvl6pPr marL="2532063" indent="-230188" defTabSz="931863" eaLnBrk="0" fontAlgn="base" hangingPunct="0">
              <a:spcBef>
                <a:spcPct val="30000"/>
              </a:spcBef>
              <a:spcAft>
                <a:spcPct val="0"/>
              </a:spcAft>
              <a:defRPr sz="1200">
                <a:solidFill>
                  <a:schemeClr val="tx1"/>
                </a:solidFill>
                <a:latin typeface="Arial" panose="020B0604020202020204" pitchFamily="34" charset="0"/>
              </a:defRPr>
            </a:lvl6pPr>
            <a:lvl7pPr marL="2989263" indent="-230188" defTabSz="931863" eaLnBrk="0" fontAlgn="base" hangingPunct="0">
              <a:spcBef>
                <a:spcPct val="30000"/>
              </a:spcBef>
              <a:spcAft>
                <a:spcPct val="0"/>
              </a:spcAft>
              <a:defRPr sz="1200">
                <a:solidFill>
                  <a:schemeClr val="tx1"/>
                </a:solidFill>
                <a:latin typeface="Arial" panose="020B0604020202020204" pitchFamily="34" charset="0"/>
              </a:defRPr>
            </a:lvl7pPr>
            <a:lvl8pPr marL="3446463" indent="-230188" defTabSz="931863" eaLnBrk="0" fontAlgn="base" hangingPunct="0">
              <a:spcBef>
                <a:spcPct val="30000"/>
              </a:spcBef>
              <a:spcAft>
                <a:spcPct val="0"/>
              </a:spcAft>
              <a:defRPr sz="1200">
                <a:solidFill>
                  <a:schemeClr val="tx1"/>
                </a:solidFill>
                <a:latin typeface="Arial" panose="020B0604020202020204" pitchFamily="34" charset="0"/>
              </a:defRPr>
            </a:lvl8pPr>
            <a:lvl9pPr marL="3903663" indent="-230188"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BEFBBA-F903-44BA-B3CA-4309D3BC0AB5}" type="slidenum">
              <a:rPr lang="en-US" altLang="en-US" smtClean="0"/>
              <a:pPr>
                <a:spcBef>
                  <a:spcPct val="0"/>
                </a:spcBef>
              </a:pPr>
              <a:t>23</a:t>
            </a:fld>
            <a:endParaRPr lang="en-US" altLang="en-US" dirty="0"/>
          </a:p>
        </p:txBody>
      </p:sp>
      <p:sp>
        <p:nvSpPr>
          <p:cNvPr id="17411" name="Rectangle 2">
            <a:extLst>
              <a:ext uri="{FF2B5EF4-FFF2-40B4-BE49-F238E27FC236}">
                <a16:creationId xmlns:a16="http://schemas.microsoft.com/office/drawing/2014/main" id="{360C232A-85BA-41E2-92BF-DF74A8525836}"/>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DC4D56D8-E6EA-4A41-9C51-AA34AE76C4D4}"/>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EE2F6B1-1F5A-4966-B1EA-143A75892A02}"/>
              </a:ext>
            </a:extLst>
          </p:cNvPr>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9300" indent="-287338" defTabSz="931863">
              <a:spcBef>
                <a:spcPct val="30000"/>
              </a:spcBef>
              <a:defRPr sz="1200">
                <a:solidFill>
                  <a:schemeClr val="tx1"/>
                </a:solidFill>
                <a:latin typeface="Arial" panose="020B0604020202020204" pitchFamily="34" charset="0"/>
              </a:defRPr>
            </a:lvl2pPr>
            <a:lvl3pPr marL="1152525" indent="-230188" defTabSz="931863">
              <a:spcBef>
                <a:spcPct val="30000"/>
              </a:spcBef>
              <a:defRPr sz="1200">
                <a:solidFill>
                  <a:schemeClr val="tx1"/>
                </a:solidFill>
                <a:latin typeface="Arial" panose="020B0604020202020204" pitchFamily="34" charset="0"/>
              </a:defRPr>
            </a:lvl3pPr>
            <a:lvl4pPr marL="1612900" indent="-230188" defTabSz="931863">
              <a:spcBef>
                <a:spcPct val="30000"/>
              </a:spcBef>
              <a:defRPr sz="1200">
                <a:solidFill>
                  <a:schemeClr val="tx1"/>
                </a:solidFill>
                <a:latin typeface="Arial" panose="020B0604020202020204" pitchFamily="34" charset="0"/>
              </a:defRPr>
            </a:lvl4pPr>
            <a:lvl5pPr marL="2074863" indent="-230188" defTabSz="931863">
              <a:spcBef>
                <a:spcPct val="30000"/>
              </a:spcBef>
              <a:defRPr sz="1200">
                <a:solidFill>
                  <a:schemeClr val="tx1"/>
                </a:solidFill>
                <a:latin typeface="Arial" panose="020B0604020202020204" pitchFamily="34" charset="0"/>
              </a:defRPr>
            </a:lvl5pPr>
            <a:lvl6pPr marL="2532063" indent="-230188" defTabSz="931863" eaLnBrk="0" fontAlgn="base" hangingPunct="0">
              <a:spcBef>
                <a:spcPct val="30000"/>
              </a:spcBef>
              <a:spcAft>
                <a:spcPct val="0"/>
              </a:spcAft>
              <a:defRPr sz="1200">
                <a:solidFill>
                  <a:schemeClr val="tx1"/>
                </a:solidFill>
                <a:latin typeface="Arial" panose="020B0604020202020204" pitchFamily="34" charset="0"/>
              </a:defRPr>
            </a:lvl6pPr>
            <a:lvl7pPr marL="2989263" indent="-230188" defTabSz="931863" eaLnBrk="0" fontAlgn="base" hangingPunct="0">
              <a:spcBef>
                <a:spcPct val="30000"/>
              </a:spcBef>
              <a:spcAft>
                <a:spcPct val="0"/>
              </a:spcAft>
              <a:defRPr sz="1200">
                <a:solidFill>
                  <a:schemeClr val="tx1"/>
                </a:solidFill>
                <a:latin typeface="Arial" panose="020B0604020202020204" pitchFamily="34" charset="0"/>
              </a:defRPr>
            </a:lvl7pPr>
            <a:lvl8pPr marL="3446463" indent="-230188" defTabSz="931863" eaLnBrk="0" fontAlgn="base" hangingPunct="0">
              <a:spcBef>
                <a:spcPct val="30000"/>
              </a:spcBef>
              <a:spcAft>
                <a:spcPct val="0"/>
              </a:spcAft>
              <a:defRPr sz="1200">
                <a:solidFill>
                  <a:schemeClr val="tx1"/>
                </a:solidFill>
                <a:latin typeface="Arial" panose="020B0604020202020204" pitchFamily="34" charset="0"/>
              </a:defRPr>
            </a:lvl8pPr>
            <a:lvl9pPr marL="3903663" indent="-230188"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2DEE91-E034-4095-B6C9-6E01E1C50A92}" type="slidenum">
              <a:rPr lang="en-US" altLang="en-US" smtClean="0"/>
              <a:pPr>
                <a:spcBef>
                  <a:spcPct val="0"/>
                </a:spcBef>
              </a:pPr>
              <a:t>24</a:t>
            </a:fld>
            <a:endParaRPr lang="en-US" altLang="en-US" dirty="0"/>
          </a:p>
        </p:txBody>
      </p:sp>
      <p:sp>
        <p:nvSpPr>
          <p:cNvPr id="19459" name="Rectangle 2">
            <a:extLst>
              <a:ext uri="{FF2B5EF4-FFF2-40B4-BE49-F238E27FC236}">
                <a16:creationId xmlns:a16="http://schemas.microsoft.com/office/drawing/2014/main" id="{5737777B-C34D-4017-8406-185F57A2F7CF}"/>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0B0DFAE6-25D8-41A3-B551-A609569713F7}"/>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F886207A-F9F6-429F-BBD7-97195F00C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02D79E-47E3-4484-9B3D-3F70D12C9547}" type="slidenum">
              <a:rPr lang="en-US" altLang="en-US" smtClean="0"/>
              <a:pPr>
                <a:spcBef>
                  <a:spcPct val="0"/>
                </a:spcBef>
              </a:pPr>
              <a:t>27</a:t>
            </a:fld>
            <a:endParaRPr lang="en-US" altLang="en-US" dirty="0"/>
          </a:p>
        </p:txBody>
      </p:sp>
      <p:sp>
        <p:nvSpPr>
          <p:cNvPr id="108547" name="Rectangle 2">
            <a:extLst>
              <a:ext uri="{FF2B5EF4-FFF2-40B4-BE49-F238E27FC236}">
                <a16:creationId xmlns:a16="http://schemas.microsoft.com/office/drawing/2014/main" id="{3EA088FB-124C-4CEA-B726-076DD527C15E}"/>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78777B07-BB58-4440-87B1-C9FB172F29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AD29114-6E72-4640-A5CE-CC9B8EB88136}"/>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0BE8057E-1681-44CA-BDCC-D742B14B5E7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DF64FD2-EB7D-48CC-ABE0-A9C1A63DAF12}"/>
              </a:ext>
            </a:extLst>
          </p:cNvPr>
          <p:cNvSpPr>
            <a:spLocks noGrp="1"/>
          </p:cNvSpPr>
          <p:nvPr>
            <p:ph type="sldNum" sz="quarter" idx="12"/>
          </p:nvPr>
        </p:nvSpPr>
        <p:spPr/>
        <p:txBody>
          <a:bodyPr/>
          <a:lstStyle>
            <a:lvl1pPr>
              <a:defRPr/>
            </a:lvl1pPr>
          </a:lstStyle>
          <a:p>
            <a:pPr>
              <a:defRPr/>
            </a:pPr>
            <a:fld id="{B2773725-BD7C-4FAE-A089-A04D7A44A017}" type="slidenum">
              <a:rPr lang="en-US" altLang="en-US"/>
              <a:pPr>
                <a:defRPr/>
              </a:pPr>
              <a:t>‹#›</a:t>
            </a:fld>
            <a:endParaRPr lang="en-US" altLang="en-US" dirty="0"/>
          </a:p>
        </p:txBody>
      </p:sp>
    </p:spTree>
    <p:extLst>
      <p:ext uri="{BB962C8B-B14F-4D97-AF65-F5344CB8AC3E}">
        <p14:creationId xmlns:p14="http://schemas.microsoft.com/office/powerpoint/2010/main" val="42328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9/27/2019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hyperlink" Target="mailto:capan1@aol.com"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United_States_Department_of_Education"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hyperlink" Target="http://www.justintarte.com/2011/06/my-10-goals-as-1st-year-administrator.html"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EC2AD4-D5E4-4F1F-99CB-F97E884C5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91" y="494556"/>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a:scene3d>
            <a:camera prst="orthographicFront"/>
            <a:lightRig rig="twoPt" dir="t"/>
          </a:scene3d>
          <a:sp3d>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E43D324-B97E-4C31-AB74-9E5787C772E0}"/>
              </a:ext>
            </a:extLst>
          </p:cNvPr>
          <p:cNvPicPr>
            <a:picLocks noChangeAspect="1"/>
          </p:cNvPicPr>
          <p:nvPr/>
        </p:nvPicPr>
        <p:blipFill rotWithShape="1">
          <a:blip r:embed="rId3">
            <a:alphaModFix amt="35000"/>
          </a:blip>
          <a:srcRect l="17251" r="15479" b="-1"/>
          <a:stretch/>
        </p:blipFill>
        <p:spPr>
          <a:xfrm>
            <a:off x="480691" y="494555"/>
            <a:ext cx="11227442" cy="5883295"/>
          </a:xfrm>
          <a:prstGeom prst="rect">
            <a:avLst/>
          </a:prstGeom>
        </p:spPr>
      </p:pic>
      <p:grpSp>
        <p:nvGrpSpPr>
          <p:cNvPr id="14" name="Group 13">
            <a:extLst>
              <a:ext uri="{FF2B5EF4-FFF2-40B4-BE49-F238E27FC236}">
                <a16:creationId xmlns:a16="http://schemas.microsoft.com/office/drawing/2014/main" id="{75EB53A4-A2DE-4D4D-AD20-DED9C46B1C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020" y="577316"/>
            <a:ext cx="11056826" cy="5728876"/>
            <a:chOff x="574020" y="519524"/>
            <a:chExt cx="11056826" cy="5728876"/>
          </a:xfrm>
        </p:grpSpPr>
        <p:grpSp>
          <p:nvGrpSpPr>
            <p:cNvPr id="15" name="Group 14">
              <a:extLst>
                <a:ext uri="{FF2B5EF4-FFF2-40B4-BE49-F238E27FC236}">
                  <a16:creationId xmlns:a16="http://schemas.microsoft.com/office/drawing/2014/main" id="{654DCA80-8196-4617-B9DB-2A9381DEA0E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75937" y="519524"/>
              <a:ext cx="246888" cy="246888"/>
              <a:chOff x="582041" y="6001512"/>
              <a:chExt cx="246888" cy="246888"/>
            </a:xfrm>
          </p:grpSpPr>
          <p:sp useBgFill="1">
            <p:nvSpPr>
              <p:cNvPr id="25" name="Oval 24">
                <a:extLst>
                  <a:ext uri="{FF2B5EF4-FFF2-40B4-BE49-F238E27FC236}">
                    <a16:creationId xmlns:a16="http://schemas.microsoft.com/office/drawing/2014/main" id="{E429CE6B-E9AD-43D7-8005-8743B57A3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49879"/>
                <a:ext cx="155448" cy="155448"/>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nut 38">
                <a:extLst>
                  <a:ext uri="{FF2B5EF4-FFF2-40B4-BE49-F238E27FC236}">
                    <a16:creationId xmlns:a16="http://schemas.microsoft.com/office/drawing/2014/main" id="{A5C589A4-07E4-4B7A-BE93-31A803263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041"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6" name="Group 15">
              <a:extLst>
                <a:ext uri="{FF2B5EF4-FFF2-40B4-BE49-F238E27FC236}">
                  <a16:creationId xmlns:a16="http://schemas.microsoft.com/office/drawing/2014/main" id="{44359C29-35B1-4FF5-A7EE-155EF65101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83958" y="6001512"/>
              <a:ext cx="246888" cy="246888"/>
              <a:chOff x="590062" y="6001512"/>
              <a:chExt cx="246888" cy="246888"/>
            </a:xfrm>
          </p:grpSpPr>
          <p:sp useBgFill="1">
            <p:nvSpPr>
              <p:cNvPr id="23" name="Oval 22">
                <a:extLst>
                  <a:ext uri="{FF2B5EF4-FFF2-40B4-BE49-F238E27FC236}">
                    <a16:creationId xmlns:a16="http://schemas.microsoft.com/office/drawing/2014/main" id="{DD9C747C-C982-4285-A56E-21F345731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42"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nut 36">
                <a:extLst>
                  <a:ext uri="{FF2B5EF4-FFF2-40B4-BE49-F238E27FC236}">
                    <a16:creationId xmlns:a16="http://schemas.microsoft.com/office/drawing/2014/main" id="{6A74EA83-33F9-4635-8DFD-468A33F619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062"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7" name="Group 16">
              <a:extLst>
                <a:ext uri="{FF2B5EF4-FFF2-40B4-BE49-F238E27FC236}">
                  <a16:creationId xmlns:a16="http://schemas.microsoft.com/office/drawing/2014/main" id="{9B5E0E06-B48B-4599-A439-4D754D8CD94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519524"/>
              <a:ext cx="246888" cy="246888"/>
              <a:chOff x="574020" y="6001512"/>
              <a:chExt cx="246888" cy="246888"/>
            </a:xfrm>
          </p:grpSpPr>
          <p:sp useBgFill="1">
            <p:nvSpPr>
              <p:cNvPr id="21" name="Oval 20">
                <a:extLst>
                  <a:ext uri="{FF2B5EF4-FFF2-40B4-BE49-F238E27FC236}">
                    <a16:creationId xmlns:a16="http://schemas.microsoft.com/office/drawing/2014/main" id="{ABCFA388-7550-447A-AF05-E7C2E4EA5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46304" cy="146304"/>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nut 34">
                <a:extLst>
                  <a:ext uri="{FF2B5EF4-FFF2-40B4-BE49-F238E27FC236}">
                    <a16:creationId xmlns:a16="http://schemas.microsoft.com/office/drawing/2014/main" id="{FB3098DC-E767-4680-A032-399C55E5F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8" name="Group 17">
              <a:extLst>
                <a:ext uri="{FF2B5EF4-FFF2-40B4-BE49-F238E27FC236}">
                  <a16:creationId xmlns:a16="http://schemas.microsoft.com/office/drawing/2014/main" id="{D9B47F53-7A6E-465C-9C51-AED600BC12B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6001512"/>
              <a:ext cx="246888" cy="246888"/>
              <a:chOff x="574020" y="6001512"/>
              <a:chExt cx="246888" cy="246888"/>
            </a:xfrm>
          </p:grpSpPr>
          <p:sp useBgFill="1">
            <p:nvSpPr>
              <p:cNvPr id="19" name="Oval 18">
                <a:extLst>
                  <a:ext uri="{FF2B5EF4-FFF2-40B4-BE49-F238E27FC236}">
                    <a16:creationId xmlns:a16="http://schemas.microsoft.com/office/drawing/2014/main" id="{3AF3E33A-13EC-4391-B419-E0F6D3B7F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onut 32">
                <a:extLst>
                  <a:ext uri="{FF2B5EF4-FFF2-40B4-BE49-F238E27FC236}">
                    <a16:creationId xmlns:a16="http://schemas.microsoft.com/office/drawing/2014/main" id="{BA8A1376-324B-43A3-926C-12689C432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2" name="Title 1">
            <a:extLst>
              <a:ext uri="{FF2B5EF4-FFF2-40B4-BE49-F238E27FC236}">
                <a16:creationId xmlns:a16="http://schemas.microsoft.com/office/drawing/2014/main" id="{F6332DEC-7E3F-4023-B075-4DAF378FA267}"/>
              </a:ext>
            </a:extLst>
          </p:cNvPr>
          <p:cNvSpPr>
            <a:spLocks noGrp="1"/>
          </p:cNvSpPr>
          <p:nvPr>
            <p:ph type="ctrTitle"/>
          </p:nvPr>
        </p:nvSpPr>
        <p:spPr>
          <a:xfrm>
            <a:off x="2224403" y="1113698"/>
            <a:ext cx="8229600" cy="2345264"/>
          </a:xfrm>
        </p:spPr>
        <p:txBody>
          <a:bodyPr>
            <a:normAutofit/>
          </a:bodyPr>
          <a:lstStyle/>
          <a:p>
            <a:pPr>
              <a:lnSpc>
                <a:spcPct val="90000"/>
              </a:lnSpc>
            </a:pPr>
            <a:r>
              <a:rPr lang="en-US" sz="5000" b="1" dirty="0">
                <a:solidFill>
                  <a:schemeClr val="bg1"/>
                </a:solidFill>
                <a:latin typeface="Arial Black" panose="020B0A04020102020204" pitchFamily="34" charset="0"/>
              </a:rPr>
              <a:t>Overview of the Year 5 Workplan &amp; Reporting Requirements</a:t>
            </a:r>
          </a:p>
        </p:txBody>
      </p:sp>
      <p:sp>
        <p:nvSpPr>
          <p:cNvPr id="3" name="Subtitle 2">
            <a:extLst>
              <a:ext uri="{FF2B5EF4-FFF2-40B4-BE49-F238E27FC236}">
                <a16:creationId xmlns:a16="http://schemas.microsoft.com/office/drawing/2014/main" id="{EEE502A7-5AA4-4FD9-9ABC-464F906484E8}"/>
              </a:ext>
            </a:extLst>
          </p:cNvPr>
          <p:cNvSpPr>
            <a:spLocks noGrp="1"/>
          </p:cNvSpPr>
          <p:nvPr>
            <p:ph type="subTitle" idx="1"/>
          </p:nvPr>
        </p:nvSpPr>
        <p:spPr>
          <a:xfrm>
            <a:off x="2453003" y="3729894"/>
            <a:ext cx="7772400" cy="1320802"/>
          </a:xfrm>
        </p:spPr>
        <p:txBody>
          <a:bodyPr>
            <a:normAutofit/>
          </a:bodyPr>
          <a:lstStyle/>
          <a:p>
            <a:r>
              <a:rPr lang="en-US" dirty="0">
                <a:solidFill>
                  <a:schemeClr val="bg1"/>
                </a:solidFill>
                <a:latin typeface="Arial Black" panose="020B0A04020102020204" pitchFamily="34" charset="0"/>
              </a:rPr>
              <a:t>October 1, 2019 to September 30, 2020</a:t>
            </a:r>
          </a:p>
        </p:txBody>
      </p:sp>
      <p:cxnSp>
        <p:nvCxnSpPr>
          <p:cNvPr id="28" name="Straight Connector 27">
            <a:extLst>
              <a:ext uri="{FF2B5EF4-FFF2-40B4-BE49-F238E27FC236}">
                <a16:creationId xmlns:a16="http://schemas.microsoft.com/office/drawing/2014/main" id="{2409D76E-579F-429D-9B93-53DB2FB305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70123" y="3594428"/>
            <a:ext cx="81381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95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C92A-1056-4D9C-953E-162FC728C79C}"/>
              </a:ext>
            </a:extLst>
          </p:cNvPr>
          <p:cNvSpPr>
            <a:spLocks noGrp="1"/>
          </p:cNvSpPr>
          <p:nvPr>
            <p:ph type="title"/>
          </p:nvPr>
        </p:nvSpPr>
        <p:spPr>
          <a:xfrm>
            <a:off x="4176074" y="982132"/>
            <a:ext cx="6720524" cy="1303867"/>
          </a:xfrm>
        </p:spPr>
        <p:txBody>
          <a:bodyPr>
            <a:normAutofit fontScale="90000"/>
          </a:bodyPr>
          <a:lstStyle/>
          <a:p>
            <a:r>
              <a:rPr lang="en-US" b="1" dirty="0"/>
              <a:t>Goal 1 Key Activities – Year 5</a:t>
            </a:r>
          </a:p>
        </p:txBody>
      </p:sp>
      <p:sp>
        <p:nvSpPr>
          <p:cNvPr id="3" name="Content Placeholder 2">
            <a:extLst>
              <a:ext uri="{FF2B5EF4-FFF2-40B4-BE49-F238E27FC236}">
                <a16:creationId xmlns:a16="http://schemas.microsoft.com/office/drawing/2014/main" id="{C1066884-24D9-476F-A8B2-863319E18712}"/>
              </a:ext>
            </a:extLst>
          </p:cNvPr>
          <p:cNvSpPr>
            <a:spLocks noGrp="1"/>
          </p:cNvSpPr>
          <p:nvPr>
            <p:ph idx="1"/>
          </p:nvPr>
        </p:nvSpPr>
        <p:spPr/>
        <p:txBody>
          <a:bodyPr>
            <a:normAutofit fontScale="92500" lnSpcReduction="20000"/>
          </a:bodyPr>
          <a:lstStyle/>
          <a:p>
            <a:r>
              <a:rPr lang="en-US" dirty="0"/>
              <a:t>Field test the electronic system in each IRRC State (State Directors/ recruiters)</a:t>
            </a:r>
          </a:p>
          <a:p>
            <a:r>
              <a:rPr lang="en-US" dirty="0"/>
              <a:t>Revise the electronic system based on field test feedback (Technology Workgroup/ Contractor)</a:t>
            </a:r>
          </a:p>
          <a:p>
            <a:r>
              <a:rPr lang="en-US" dirty="0"/>
              <a:t>Discuss and finalize the elements of a sustainability plan for the electronic system during TST/SST meetings (TST/SST)</a:t>
            </a:r>
          </a:p>
          <a:p>
            <a:r>
              <a:rPr lang="en-US" dirty="0"/>
              <a:t>Prepare draft/final short- longer-term sustainability plan (Lead State/IRRC Director/TST/SST)</a:t>
            </a:r>
          </a:p>
          <a:p>
            <a:r>
              <a:rPr lang="en-US" dirty="0"/>
              <a:t>Convene/participate in 4 TST meetings/webinars (IRRC Director/TST)</a:t>
            </a:r>
          </a:p>
          <a:p>
            <a:r>
              <a:rPr lang="en-US" dirty="0"/>
              <a:t>Convene/participate in 2 SST meetings (IRRC Director/Evaluator/SST)</a:t>
            </a:r>
          </a:p>
          <a:p>
            <a:endParaRPr lang="en-US" dirty="0"/>
          </a:p>
        </p:txBody>
      </p:sp>
      <p:pic>
        <p:nvPicPr>
          <p:cNvPr id="4" name="Picture 2" descr="Image result for technology pictures">
            <a:extLst>
              <a:ext uri="{FF2B5EF4-FFF2-40B4-BE49-F238E27FC236}">
                <a16:creationId xmlns:a16="http://schemas.microsoft.com/office/drawing/2014/main" id="{1E77EA0E-5806-4009-9C15-D3D5F7D20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23913"/>
            <a:ext cx="2645790" cy="141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81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0F65E8-36F1-481E-8274-2EABDABB0346}"/>
              </a:ext>
            </a:extLst>
          </p:cNvPr>
          <p:cNvSpPr>
            <a:spLocks noGrp="1"/>
          </p:cNvSpPr>
          <p:nvPr>
            <p:ph type="title"/>
          </p:nvPr>
        </p:nvSpPr>
        <p:spPr>
          <a:xfrm>
            <a:off x="4223208" y="982132"/>
            <a:ext cx="6673390" cy="1303867"/>
          </a:xfrm>
        </p:spPr>
        <p:txBody>
          <a:bodyPr/>
          <a:lstStyle/>
          <a:p>
            <a:r>
              <a:rPr lang="en-US" b="1" dirty="0"/>
              <a:t>Goal 2, Objective 2</a:t>
            </a:r>
          </a:p>
        </p:txBody>
      </p:sp>
      <p:sp>
        <p:nvSpPr>
          <p:cNvPr id="5" name="Content Placeholder 4">
            <a:extLst>
              <a:ext uri="{FF2B5EF4-FFF2-40B4-BE49-F238E27FC236}">
                <a16:creationId xmlns:a16="http://schemas.microsoft.com/office/drawing/2014/main" id="{847DEDB9-05E6-4E32-8EE0-A42A8A64A6ED}"/>
              </a:ext>
            </a:extLst>
          </p:cNvPr>
          <p:cNvSpPr>
            <a:spLocks noGrp="1"/>
          </p:cNvSpPr>
          <p:nvPr>
            <p:ph idx="1"/>
          </p:nvPr>
        </p:nvSpPr>
        <p:spPr/>
        <p:txBody>
          <a:bodyPr>
            <a:normAutofit/>
          </a:bodyPr>
          <a:lstStyle/>
          <a:p>
            <a:r>
              <a:rPr lang="en-US" sz="3200" b="1" dirty="0">
                <a:solidFill>
                  <a:schemeClr val="accent3">
                    <a:lumMod val="50000"/>
                  </a:schemeClr>
                </a:solidFill>
              </a:rPr>
              <a:t>Goal 2:</a:t>
            </a:r>
            <a:r>
              <a:rPr lang="en-US" sz="3200" dirty="0">
                <a:solidFill>
                  <a:schemeClr val="accent3">
                    <a:lumMod val="50000"/>
                  </a:schemeClr>
                </a:solidFill>
              </a:rPr>
              <a:t> </a:t>
            </a:r>
            <a:r>
              <a:rPr lang="en-US" sz="3200" dirty="0"/>
              <a:t>Improve MEP staff/recruiters’ capacity to identify and recruit migratory students</a:t>
            </a:r>
            <a:endParaRPr lang="en-US" dirty="0"/>
          </a:p>
          <a:p>
            <a:r>
              <a:rPr lang="en-US" sz="3200" b="1" dirty="0">
                <a:solidFill>
                  <a:schemeClr val="accent3">
                    <a:lumMod val="50000"/>
                  </a:schemeClr>
                </a:solidFill>
              </a:rPr>
              <a:t>Objective 2:</a:t>
            </a:r>
            <a:r>
              <a:rPr lang="en-US" sz="3200" b="1" dirty="0"/>
              <a:t> </a:t>
            </a:r>
            <a:r>
              <a:rPr lang="en-US" sz="3200" dirty="0"/>
              <a:t>By the end of Year 5, 90% of staff participating in IRRC professional development and TRI visits will report that they increased their capacity to conduct/support ID&amp;R.</a:t>
            </a:r>
          </a:p>
        </p:txBody>
      </p:sp>
      <p:pic>
        <p:nvPicPr>
          <p:cNvPr id="2050" name="Picture 2" descr="Image result for staff capacity pictures">
            <a:extLst>
              <a:ext uri="{FF2B5EF4-FFF2-40B4-BE49-F238E27FC236}">
                <a16:creationId xmlns:a16="http://schemas.microsoft.com/office/drawing/2014/main" id="{4B8DBEB4-62AE-4CDE-8967-E519B4FC1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098" y="561509"/>
            <a:ext cx="3135197" cy="176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501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0F65E8-36F1-481E-8274-2EABDABB0346}"/>
              </a:ext>
            </a:extLst>
          </p:cNvPr>
          <p:cNvSpPr>
            <a:spLocks noGrp="1"/>
          </p:cNvSpPr>
          <p:nvPr>
            <p:ph type="title"/>
          </p:nvPr>
        </p:nvSpPr>
        <p:spPr>
          <a:xfrm>
            <a:off x="4534294" y="982132"/>
            <a:ext cx="6362303" cy="1303867"/>
          </a:xfrm>
        </p:spPr>
        <p:txBody>
          <a:bodyPr>
            <a:normAutofit fontScale="90000"/>
          </a:bodyPr>
          <a:lstStyle/>
          <a:p>
            <a:r>
              <a:rPr lang="en-US" b="1" dirty="0"/>
              <a:t>Goal 2 Performance Measures</a:t>
            </a:r>
          </a:p>
        </p:txBody>
      </p:sp>
      <p:sp>
        <p:nvSpPr>
          <p:cNvPr id="5" name="Content Placeholder 4">
            <a:extLst>
              <a:ext uri="{FF2B5EF4-FFF2-40B4-BE49-F238E27FC236}">
                <a16:creationId xmlns:a16="http://schemas.microsoft.com/office/drawing/2014/main" id="{847DEDB9-05E6-4E32-8EE0-A42A8A64A6ED}"/>
              </a:ext>
            </a:extLst>
          </p:cNvPr>
          <p:cNvSpPr>
            <a:spLocks noGrp="1"/>
          </p:cNvSpPr>
          <p:nvPr>
            <p:ph idx="1"/>
          </p:nvPr>
        </p:nvSpPr>
        <p:spPr>
          <a:xfrm>
            <a:off x="1289345" y="2556932"/>
            <a:ext cx="9601196" cy="3318936"/>
          </a:xfrm>
        </p:spPr>
        <p:txBody>
          <a:bodyPr>
            <a:normAutofit/>
          </a:bodyPr>
          <a:lstStyle/>
          <a:p>
            <a:r>
              <a:rPr lang="en-US" sz="3200" b="1" dirty="0">
                <a:solidFill>
                  <a:schemeClr val="accent3">
                    <a:lumMod val="50000"/>
                  </a:schemeClr>
                </a:solidFill>
              </a:rPr>
              <a:t>PM 2a: </a:t>
            </a:r>
            <a:r>
              <a:rPr lang="en-US" dirty="0"/>
              <a:t>By the end of Year 5, 90% of staff participating in </a:t>
            </a:r>
            <a:r>
              <a:rPr lang="en-US" u="sng" dirty="0"/>
              <a:t>IRRC professional development </a:t>
            </a:r>
            <a:r>
              <a:rPr lang="en-US" dirty="0"/>
              <a:t>will increase their capacity to conduct ID&amp;R as measured by a statistically-significant gain (p&lt;.05) on a pre/post assessment.</a:t>
            </a:r>
          </a:p>
          <a:p>
            <a:r>
              <a:rPr lang="en-US" sz="3200" b="1" dirty="0">
                <a:solidFill>
                  <a:schemeClr val="accent3">
                    <a:lumMod val="50000"/>
                  </a:schemeClr>
                </a:solidFill>
              </a:rPr>
              <a:t>PM 2b:</a:t>
            </a:r>
            <a:r>
              <a:rPr lang="en-US" sz="3200" b="1" dirty="0"/>
              <a:t> </a:t>
            </a:r>
            <a:r>
              <a:rPr lang="en-US" dirty="0"/>
              <a:t>By the end of Year 5, 90% of staff participating in </a:t>
            </a:r>
            <a:r>
              <a:rPr lang="en-US" u="sng" dirty="0"/>
              <a:t>IRRC TRI visits </a:t>
            </a:r>
            <a:r>
              <a:rPr lang="en-US" dirty="0"/>
              <a:t>will increase their capacity to conduct ID&amp;R as measured by a statistically-significant gain (p&lt;.05) on a pre/post assessment.</a:t>
            </a:r>
          </a:p>
        </p:txBody>
      </p:sp>
      <p:pic>
        <p:nvPicPr>
          <p:cNvPr id="6" name="Picture 2" descr="Image result for staff capacity pictures">
            <a:extLst>
              <a:ext uri="{FF2B5EF4-FFF2-40B4-BE49-F238E27FC236}">
                <a16:creationId xmlns:a16="http://schemas.microsoft.com/office/drawing/2014/main" id="{4E6241E2-CC56-4310-BFC0-70AFCBE1A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098" y="561509"/>
            <a:ext cx="3135197" cy="176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624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C92A-1056-4D9C-953E-162FC728C79C}"/>
              </a:ext>
            </a:extLst>
          </p:cNvPr>
          <p:cNvSpPr>
            <a:spLocks noGrp="1"/>
          </p:cNvSpPr>
          <p:nvPr>
            <p:ph type="title"/>
          </p:nvPr>
        </p:nvSpPr>
        <p:spPr>
          <a:xfrm>
            <a:off x="4534295" y="1009471"/>
            <a:ext cx="6456572" cy="1303867"/>
          </a:xfrm>
        </p:spPr>
        <p:txBody>
          <a:bodyPr>
            <a:normAutofit fontScale="90000"/>
          </a:bodyPr>
          <a:lstStyle/>
          <a:p>
            <a:r>
              <a:rPr lang="en-US" b="1" dirty="0"/>
              <a:t>Goal 2 Key Activities – Year 5</a:t>
            </a:r>
          </a:p>
        </p:txBody>
      </p:sp>
      <p:sp>
        <p:nvSpPr>
          <p:cNvPr id="3" name="Content Placeholder 2">
            <a:extLst>
              <a:ext uri="{FF2B5EF4-FFF2-40B4-BE49-F238E27FC236}">
                <a16:creationId xmlns:a16="http://schemas.microsoft.com/office/drawing/2014/main" id="{C1066884-24D9-476F-A8B2-863319E18712}"/>
              </a:ext>
            </a:extLst>
          </p:cNvPr>
          <p:cNvSpPr>
            <a:spLocks noGrp="1"/>
          </p:cNvSpPr>
          <p:nvPr>
            <p:ph idx="1"/>
          </p:nvPr>
        </p:nvSpPr>
        <p:spPr>
          <a:xfrm>
            <a:off x="1295401" y="2569044"/>
            <a:ext cx="9601196" cy="3318936"/>
          </a:xfrm>
        </p:spPr>
        <p:txBody>
          <a:bodyPr>
            <a:normAutofit fontScale="70000" lnSpcReduction="20000"/>
          </a:bodyPr>
          <a:lstStyle/>
          <a:p>
            <a:r>
              <a:rPr lang="en-US" dirty="0"/>
              <a:t>Create/administer the updated needs assessment survey to determine staff training needs (PD Workgroup/Evaluator/State Directors)</a:t>
            </a:r>
          </a:p>
          <a:p>
            <a:r>
              <a:rPr lang="en-US" dirty="0"/>
              <a:t>Identify new and experienced ID&amp;R mentors and coaches from the IRRC States (Leadership Team/State Directors)</a:t>
            </a:r>
          </a:p>
          <a:p>
            <a:r>
              <a:rPr lang="en-US" dirty="0"/>
              <a:t>Review/revise the 2-tiered (veteran/novice staff) ID&amp;R training model (PD Workgroup)</a:t>
            </a:r>
          </a:p>
          <a:p>
            <a:r>
              <a:rPr lang="en-US" dirty="0"/>
              <a:t>Conduct ID&amp;R professional development/TRI visits to IRRC States and beyond (TRI Workgroup)</a:t>
            </a:r>
          </a:p>
          <a:p>
            <a:r>
              <a:rPr lang="en-US" dirty="0"/>
              <a:t>Conduct/participate in 2 regional and/or virtual ID&amp;R PD sessions (IRRC Director/State Directors/TST/MEP Staff)</a:t>
            </a:r>
          </a:p>
          <a:p>
            <a:r>
              <a:rPr lang="en-US" dirty="0"/>
              <a:t>Conduct/participate in 2 virtual meetings connecting MEP directors with ID&amp;R resources (IRRC Director/State Directors)</a:t>
            </a:r>
          </a:p>
          <a:p>
            <a:endParaRPr lang="en-US" dirty="0"/>
          </a:p>
        </p:txBody>
      </p:sp>
      <p:pic>
        <p:nvPicPr>
          <p:cNvPr id="4" name="Picture 2" descr="Image result for staff capacity pictures">
            <a:extLst>
              <a:ext uri="{FF2B5EF4-FFF2-40B4-BE49-F238E27FC236}">
                <a16:creationId xmlns:a16="http://schemas.microsoft.com/office/drawing/2014/main" id="{2FDB8F35-C517-4CEE-9EAD-2CFDDCE79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098" y="561509"/>
            <a:ext cx="3135197" cy="176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50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0F65E8-36F1-481E-8274-2EABDABB0346}"/>
              </a:ext>
            </a:extLst>
          </p:cNvPr>
          <p:cNvSpPr>
            <a:spLocks noGrp="1"/>
          </p:cNvSpPr>
          <p:nvPr>
            <p:ph type="title"/>
          </p:nvPr>
        </p:nvSpPr>
        <p:spPr>
          <a:xfrm>
            <a:off x="4496586" y="982132"/>
            <a:ext cx="6400012" cy="1303867"/>
          </a:xfrm>
        </p:spPr>
        <p:txBody>
          <a:bodyPr>
            <a:normAutofit fontScale="90000"/>
          </a:bodyPr>
          <a:lstStyle/>
          <a:p>
            <a:r>
              <a:rPr lang="en-US" b="1" dirty="0"/>
              <a:t>Goal 3, Objective 3, PM 3a</a:t>
            </a:r>
          </a:p>
        </p:txBody>
      </p:sp>
      <p:sp>
        <p:nvSpPr>
          <p:cNvPr id="5" name="Content Placeholder 4">
            <a:extLst>
              <a:ext uri="{FF2B5EF4-FFF2-40B4-BE49-F238E27FC236}">
                <a16:creationId xmlns:a16="http://schemas.microsoft.com/office/drawing/2014/main" id="{847DEDB9-05E6-4E32-8EE0-A42A8A64A6ED}"/>
              </a:ext>
            </a:extLst>
          </p:cNvPr>
          <p:cNvSpPr>
            <a:spLocks noGrp="1"/>
          </p:cNvSpPr>
          <p:nvPr>
            <p:ph idx="1"/>
          </p:nvPr>
        </p:nvSpPr>
        <p:spPr/>
        <p:txBody>
          <a:bodyPr>
            <a:normAutofit fontScale="92500" lnSpcReduction="20000"/>
          </a:bodyPr>
          <a:lstStyle/>
          <a:p>
            <a:r>
              <a:rPr lang="en-US" sz="3200" b="1" dirty="0">
                <a:solidFill>
                  <a:schemeClr val="accent3">
                    <a:lumMod val="50000"/>
                  </a:schemeClr>
                </a:solidFill>
              </a:rPr>
              <a:t>Goal 3:</a:t>
            </a:r>
            <a:r>
              <a:rPr lang="en-US" sz="3200" dirty="0">
                <a:solidFill>
                  <a:schemeClr val="accent3">
                    <a:lumMod val="50000"/>
                  </a:schemeClr>
                </a:solidFill>
              </a:rPr>
              <a:t> </a:t>
            </a:r>
            <a:r>
              <a:rPr lang="en-US" dirty="0"/>
              <a:t>Increase States’ capacity to conduct ID&amp;R through the dissemination of high quality ID&amp;R models, methods, and materials through mentoring, modeling effective practices, and vetted updates to the IRRC website.</a:t>
            </a:r>
          </a:p>
          <a:p>
            <a:r>
              <a:rPr lang="en-US" sz="3200" b="1" dirty="0">
                <a:solidFill>
                  <a:schemeClr val="accent3">
                    <a:lumMod val="50000"/>
                  </a:schemeClr>
                </a:solidFill>
              </a:rPr>
              <a:t>Objective 3:</a:t>
            </a:r>
            <a:r>
              <a:rPr lang="en-US" sz="3200" b="1" dirty="0"/>
              <a:t> </a:t>
            </a:r>
            <a:r>
              <a:rPr lang="en-US" dirty="0"/>
              <a:t>By the end of Year 5, 90% of IRRC State Directors surveyed will report that IRRC dissemination activities increased their State’s capacity to implement effective and promising practices in ID&amp;R. </a:t>
            </a:r>
          </a:p>
          <a:p>
            <a:r>
              <a:rPr lang="en-US" sz="3200" b="1" dirty="0">
                <a:solidFill>
                  <a:schemeClr val="accent3">
                    <a:lumMod val="50000"/>
                  </a:schemeClr>
                </a:solidFill>
              </a:rPr>
              <a:t>PM 3a:</a:t>
            </a:r>
            <a:r>
              <a:rPr lang="en-US" sz="3200" dirty="0">
                <a:solidFill>
                  <a:schemeClr val="accent3">
                    <a:lumMod val="50000"/>
                  </a:schemeClr>
                </a:solidFill>
              </a:rPr>
              <a:t> </a:t>
            </a:r>
            <a:r>
              <a:rPr lang="en-US" dirty="0"/>
              <a:t>By the end of Year 5, 90% of IRRC State Directors surveyed will report that IRRC dissemination activities increased their State’s capacity to conduct effective and efficient ID&amp;R.</a:t>
            </a:r>
            <a:endParaRPr lang="en-US" sz="3200" dirty="0"/>
          </a:p>
        </p:txBody>
      </p:sp>
      <p:pic>
        <p:nvPicPr>
          <p:cNvPr id="5122" name="Picture 2" descr="Image result for dissemination pictures">
            <a:extLst>
              <a:ext uri="{FF2B5EF4-FFF2-40B4-BE49-F238E27FC236}">
                <a16:creationId xmlns:a16="http://schemas.microsoft.com/office/drawing/2014/main" id="{891CA639-304C-4793-9D8A-590C2A3A5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283" y="801180"/>
            <a:ext cx="285750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779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C92A-1056-4D9C-953E-162FC728C79C}"/>
              </a:ext>
            </a:extLst>
          </p:cNvPr>
          <p:cNvSpPr>
            <a:spLocks noGrp="1"/>
          </p:cNvSpPr>
          <p:nvPr>
            <p:ph type="title"/>
          </p:nvPr>
        </p:nvSpPr>
        <p:spPr>
          <a:xfrm>
            <a:off x="4524866" y="982132"/>
            <a:ext cx="6371732" cy="1303867"/>
          </a:xfrm>
        </p:spPr>
        <p:txBody>
          <a:bodyPr>
            <a:normAutofit fontScale="90000"/>
          </a:bodyPr>
          <a:lstStyle/>
          <a:p>
            <a:r>
              <a:rPr lang="en-US" b="1" dirty="0"/>
              <a:t>Goal 3 Key Activities</a:t>
            </a:r>
            <a:br>
              <a:rPr lang="en-US" b="1" dirty="0"/>
            </a:br>
            <a:r>
              <a:rPr lang="en-US" b="1" dirty="0"/>
              <a:t>Year 5</a:t>
            </a:r>
          </a:p>
        </p:txBody>
      </p:sp>
      <p:sp>
        <p:nvSpPr>
          <p:cNvPr id="3" name="Content Placeholder 2">
            <a:extLst>
              <a:ext uri="{FF2B5EF4-FFF2-40B4-BE49-F238E27FC236}">
                <a16:creationId xmlns:a16="http://schemas.microsoft.com/office/drawing/2014/main" id="{C1066884-24D9-476F-A8B2-863319E18712}"/>
              </a:ext>
            </a:extLst>
          </p:cNvPr>
          <p:cNvSpPr>
            <a:spLocks noGrp="1"/>
          </p:cNvSpPr>
          <p:nvPr>
            <p:ph idx="1"/>
          </p:nvPr>
        </p:nvSpPr>
        <p:spPr>
          <a:xfrm>
            <a:off x="1295401" y="2556932"/>
            <a:ext cx="9601196" cy="3318936"/>
          </a:xfrm>
        </p:spPr>
        <p:txBody>
          <a:bodyPr>
            <a:normAutofit fontScale="85000" lnSpcReduction="10000"/>
          </a:bodyPr>
          <a:lstStyle/>
          <a:p>
            <a:r>
              <a:rPr lang="en-US" dirty="0"/>
              <a:t>Maintain and update the IRRC website to increase access to effective and promising practices in ID&amp;R and improve State’s efficiency and effectiveness (Director/Dissemination Workgroup/Leadership Team)</a:t>
            </a:r>
          </a:p>
          <a:p>
            <a:r>
              <a:rPr lang="en-US" dirty="0">
                <a:cs typeface="Arial" panose="020B0604020202020204" pitchFamily="34" charset="0"/>
              </a:rPr>
              <a:t>Provide links on the website to successful resources and information for recruiters and their administrators (Director/Dissemination Workgroup/Leadership Team)</a:t>
            </a:r>
          </a:p>
          <a:p>
            <a:r>
              <a:rPr lang="en-US" dirty="0">
                <a:cs typeface="Arial" panose="020B0604020202020204" pitchFamily="34" charset="0"/>
              </a:rPr>
              <a:t>Feature newly created product(s) on the website (Director/Dissemination Workgroup)</a:t>
            </a:r>
          </a:p>
          <a:p>
            <a:r>
              <a:rPr lang="en-US" dirty="0">
                <a:cs typeface="Arial" panose="020B0604020202020204" pitchFamily="34" charset="0"/>
              </a:rPr>
              <a:t>Disseminate ID&amp;R materials across IRRC States based on recruiter/administrator needs</a:t>
            </a:r>
          </a:p>
          <a:p>
            <a:r>
              <a:rPr lang="en-US" dirty="0">
                <a:cs typeface="Arial" panose="020B0604020202020204" pitchFamily="34" charset="0"/>
              </a:rPr>
              <a:t>Disseminate successful ID&amp;R strategies at the ID&amp;R Forum and other MEP-related conferences and meetings </a:t>
            </a:r>
          </a:p>
          <a:p>
            <a:endParaRPr lang="en-US" dirty="0">
              <a:latin typeface="Arial" panose="020B0604020202020204" pitchFamily="34" charset="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p>
          <a:p>
            <a:endParaRPr lang="en-US" dirty="0"/>
          </a:p>
          <a:p>
            <a:endParaRPr lang="en-US" dirty="0"/>
          </a:p>
        </p:txBody>
      </p:sp>
      <p:pic>
        <p:nvPicPr>
          <p:cNvPr id="4" name="Picture 2" descr="Image result for dissemination pictures">
            <a:extLst>
              <a:ext uri="{FF2B5EF4-FFF2-40B4-BE49-F238E27FC236}">
                <a16:creationId xmlns:a16="http://schemas.microsoft.com/office/drawing/2014/main" id="{A9EFD348-B58D-42DF-9EA4-4B59FFC75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283" y="801180"/>
            <a:ext cx="285750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91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63C6E0-491E-4F0F-B678-6B8D08C01655}"/>
              </a:ext>
            </a:extLst>
          </p:cNvPr>
          <p:cNvSpPr>
            <a:spLocks noGrp="1"/>
          </p:cNvSpPr>
          <p:nvPr>
            <p:ph type="title"/>
          </p:nvPr>
        </p:nvSpPr>
        <p:spPr/>
        <p:txBody>
          <a:bodyPr/>
          <a:lstStyle/>
          <a:p>
            <a:r>
              <a:rPr lang="en-US" b="1" dirty="0"/>
              <a:t>Year 5 TST and SST Meetings</a:t>
            </a:r>
          </a:p>
        </p:txBody>
      </p:sp>
      <p:sp>
        <p:nvSpPr>
          <p:cNvPr id="5" name="Content Placeholder 4">
            <a:extLst>
              <a:ext uri="{FF2B5EF4-FFF2-40B4-BE49-F238E27FC236}">
                <a16:creationId xmlns:a16="http://schemas.microsoft.com/office/drawing/2014/main" id="{8B1C72D7-316E-4A82-8A09-AAF6472CE85F}"/>
              </a:ext>
            </a:extLst>
          </p:cNvPr>
          <p:cNvSpPr>
            <a:spLocks noGrp="1"/>
          </p:cNvSpPr>
          <p:nvPr>
            <p:ph idx="1"/>
          </p:nvPr>
        </p:nvSpPr>
        <p:spPr>
          <a:xfrm>
            <a:off x="1295402" y="2556932"/>
            <a:ext cx="4890245" cy="3001186"/>
          </a:xfrm>
        </p:spPr>
        <p:txBody>
          <a:bodyPr>
            <a:normAutofit/>
          </a:bodyPr>
          <a:lstStyle/>
          <a:p>
            <a:pPr marL="0" indent="0">
              <a:spcAft>
                <a:spcPts val="1200"/>
              </a:spcAft>
              <a:buNone/>
            </a:pPr>
            <a:r>
              <a:rPr lang="en-US" sz="3200" b="1" dirty="0"/>
              <a:t>TST Meetings:</a:t>
            </a:r>
          </a:p>
          <a:p>
            <a:pPr marL="0" indent="0">
              <a:spcBef>
                <a:spcPts val="0"/>
              </a:spcBef>
              <a:spcAft>
                <a:spcPts val="0"/>
              </a:spcAft>
              <a:buNone/>
            </a:pPr>
            <a:r>
              <a:rPr lang="en-US" dirty="0"/>
              <a:t>1</a:t>
            </a:r>
            <a:r>
              <a:rPr lang="en-US" sz="2200" dirty="0"/>
              <a:t>. November 12-13, 2019 in Boston, MA</a:t>
            </a:r>
          </a:p>
          <a:p>
            <a:pPr marL="0" indent="0">
              <a:spcBef>
                <a:spcPts val="600"/>
              </a:spcBef>
              <a:buNone/>
            </a:pPr>
            <a:r>
              <a:rPr lang="en-US" sz="2200" dirty="0"/>
              <a:t>2. February 26-27, 2020 in San Diego, CA</a:t>
            </a:r>
          </a:p>
          <a:p>
            <a:pPr marL="0" indent="0">
              <a:spcBef>
                <a:spcPts val="0"/>
              </a:spcBef>
              <a:spcAft>
                <a:spcPts val="0"/>
              </a:spcAft>
              <a:buNone/>
            </a:pPr>
            <a:r>
              <a:rPr lang="en-US" sz="2200" dirty="0"/>
              <a:t>3. Virtual Meeting (Date TBD)</a:t>
            </a:r>
          </a:p>
          <a:p>
            <a:pPr marL="0" indent="0">
              <a:spcBef>
                <a:spcPts val="600"/>
              </a:spcBef>
              <a:spcAft>
                <a:spcPts val="0"/>
              </a:spcAft>
              <a:buNone/>
            </a:pPr>
            <a:r>
              <a:rPr lang="en-US" sz="2200" dirty="0"/>
              <a:t>4. Virtual Meeting (Date TBD)</a:t>
            </a:r>
          </a:p>
          <a:p>
            <a:pPr marL="0" indent="0">
              <a:buNone/>
            </a:pPr>
            <a:endParaRPr lang="en-US" dirty="0"/>
          </a:p>
        </p:txBody>
      </p:sp>
      <p:sp>
        <p:nvSpPr>
          <p:cNvPr id="8" name="Rectangle 7">
            <a:extLst>
              <a:ext uri="{FF2B5EF4-FFF2-40B4-BE49-F238E27FC236}">
                <a16:creationId xmlns:a16="http://schemas.microsoft.com/office/drawing/2014/main" id="{F98C10B3-617A-4105-88A4-95318A9C9F8B}"/>
              </a:ext>
            </a:extLst>
          </p:cNvPr>
          <p:cNvSpPr/>
          <p:nvPr/>
        </p:nvSpPr>
        <p:spPr>
          <a:xfrm>
            <a:off x="6535270" y="2626954"/>
            <a:ext cx="4518212" cy="1492716"/>
          </a:xfrm>
          <a:prstGeom prst="rect">
            <a:avLst/>
          </a:prstGeom>
        </p:spPr>
        <p:txBody>
          <a:bodyPr wrap="square">
            <a:spAutoFit/>
          </a:bodyPr>
          <a:lstStyle/>
          <a:p>
            <a:pPr>
              <a:spcAft>
                <a:spcPts val="1200"/>
              </a:spcAft>
            </a:pPr>
            <a:r>
              <a:rPr lang="en-US" sz="3200" b="1" dirty="0"/>
              <a:t>SST Meetings:</a:t>
            </a:r>
          </a:p>
          <a:p>
            <a:r>
              <a:rPr lang="en-US" sz="2200" dirty="0"/>
              <a:t>1. October 14, 2019 in Clearwater, FL</a:t>
            </a:r>
          </a:p>
          <a:p>
            <a:pPr>
              <a:spcBef>
                <a:spcPts val="600"/>
              </a:spcBef>
              <a:spcAft>
                <a:spcPts val="600"/>
              </a:spcAft>
            </a:pPr>
            <a:r>
              <a:rPr lang="en-US" sz="2200" dirty="0"/>
              <a:t>2. January 21, 2020 in Charleston, SC</a:t>
            </a:r>
          </a:p>
        </p:txBody>
      </p:sp>
      <p:pic>
        <p:nvPicPr>
          <p:cNvPr id="8196" name="Picture 4" descr="Image result for meeting pictures">
            <a:extLst>
              <a:ext uri="{FF2B5EF4-FFF2-40B4-BE49-F238E27FC236}">
                <a16:creationId xmlns:a16="http://schemas.microsoft.com/office/drawing/2014/main" id="{0630D8A1-738B-4D7C-B02C-0A7C935EE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7176" y="4460625"/>
            <a:ext cx="2228780" cy="180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346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3F0C7C3-CF62-419A-AB63-4A09FBE09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questions pictures">
            <a:extLst>
              <a:ext uri="{FF2B5EF4-FFF2-40B4-BE49-F238E27FC236}">
                <a16:creationId xmlns:a16="http://schemas.microsoft.com/office/drawing/2014/main" id="{83396687-E7EA-4DFF-849A-0D64C2E506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71" r="-1" b="8851"/>
          <a:stretch/>
        </p:blipFill>
        <p:spPr bwMode="auto">
          <a:xfrm>
            <a:off x="804334" y="804334"/>
            <a:ext cx="10583332" cy="5249332"/>
          </a:xfrm>
          <a:prstGeom prst="rect">
            <a:avLst/>
          </a:prstGeom>
          <a:noFill/>
          <a:extLst>
            <a:ext uri="{909E8E84-426E-40DD-AFC4-6F175D3DCCD1}">
              <a14:hiddenFill xmlns:a14="http://schemas.microsoft.com/office/drawing/2010/main">
                <a:solidFill>
                  <a:srgbClr val="FFFFFF"/>
                </a:solidFill>
              </a14:hiddenFill>
            </a:ext>
          </a:extLst>
        </p:spPr>
      </p:pic>
      <p:sp useBgFill="1">
        <p:nvSpPr>
          <p:cNvPr id="73" name="Rounded Rectangle 21">
            <a:extLst>
              <a:ext uri="{FF2B5EF4-FFF2-40B4-BE49-F238E27FC236}">
                <a16:creationId xmlns:a16="http://schemas.microsoft.com/office/drawing/2014/main" id="{B7277865-CAB9-453B-9A76-011B33C0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4879"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75" name="Picture 74">
            <a:extLst>
              <a:ext uri="{FF2B5EF4-FFF2-40B4-BE49-F238E27FC236}">
                <a16:creationId xmlns:a16="http://schemas.microsoft.com/office/drawing/2014/main" id="{8838FBC5-7A2F-436F-A4AA-3E36CCC978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0" y="3154680"/>
            <a:ext cx="981528" cy="606425"/>
          </a:xfrm>
          <a:prstGeom prst="rect">
            <a:avLst/>
          </a:prstGeom>
        </p:spPr>
      </p:pic>
      <p:sp useBgFill="1">
        <p:nvSpPr>
          <p:cNvPr id="77" name="Rounded Rectangle 27">
            <a:extLst>
              <a:ext uri="{FF2B5EF4-FFF2-40B4-BE49-F238E27FC236}">
                <a16:creationId xmlns:a16="http://schemas.microsoft.com/office/drawing/2014/main" id="{B89A3B70-EDC0-4E8A-BFE2-D974B5C59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8105"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79" name="Picture 78">
            <a:extLst>
              <a:ext uri="{FF2B5EF4-FFF2-40B4-BE49-F238E27FC236}">
                <a16:creationId xmlns:a16="http://schemas.microsoft.com/office/drawing/2014/main" id="{0FAD7FDC-F6EC-4CAD-A61A-AFB3CAD4B0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flipH="1">
            <a:off x="11253144" y="3154680"/>
            <a:ext cx="938856" cy="606425"/>
          </a:xfrm>
          <a:prstGeom prst="rect">
            <a:avLst/>
          </a:prstGeom>
        </p:spPr>
      </p:pic>
    </p:spTree>
    <p:extLst>
      <p:ext uri="{BB962C8B-B14F-4D97-AF65-F5344CB8AC3E}">
        <p14:creationId xmlns:p14="http://schemas.microsoft.com/office/powerpoint/2010/main" val="1526258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3B04196-EE2E-4500-AF8D-C6E01DA9B5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36" name="Straight Connector 35">
            <a:extLst>
              <a:ext uri="{FF2B5EF4-FFF2-40B4-BE49-F238E27FC236}">
                <a16:creationId xmlns:a16="http://schemas.microsoft.com/office/drawing/2014/main" id="{85B95145-40F9-436B-89CD-8054CBB2E3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D8EC2AD4-D5E4-4F1F-99CB-F97E884C5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91" y="494556"/>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a:scene3d>
            <a:camera prst="orthographicFront"/>
            <a:lightRig rig="twoPt" dir="t"/>
          </a:scene3d>
          <a:sp3d>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E73DE29-C3D1-46E7-8D9A-52DF8C2DDC43}"/>
              </a:ext>
            </a:extLst>
          </p:cNvPr>
          <p:cNvPicPr>
            <a:picLocks noChangeAspect="1"/>
          </p:cNvPicPr>
          <p:nvPr/>
        </p:nvPicPr>
        <p:blipFill rotWithShape="1">
          <a:blip r:embed="rId4">
            <a:alphaModFix amt="35000"/>
          </a:blip>
          <a:srcRect l="21913" r="8432" b="1"/>
          <a:stretch/>
        </p:blipFill>
        <p:spPr>
          <a:xfrm>
            <a:off x="480691" y="494555"/>
            <a:ext cx="11227442" cy="5883295"/>
          </a:xfrm>
          <a:prstGeom prst="rect">
            <a:avLst/>
          </a:prstGeom>
        </p:spPr>
      </p:pic>
      <p:grpSp>
        <p:nvGrpSpPr>
          <p:cNvPr id="40" name="Group 39">
            <a:extLst>
              <a:ext uri="{FF2B5EF4-FFF2-40B4-BE49-F238E27FC236}">
                <a16:creationId xmlns:a16="http://schemas.microsoft.com/office/drawing/2014/main" id="{75EB53A4-A2DE-4D4D-AD20-DED9C46B1C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020" y="577316"/>
            <a:ext cx="11056826" cy="5728876"/>
            <a:chOff x="574020" y="519524"/>
            <a:chExt cx="11056826" cy="5728876"/>
          </a:xfrm>
        </p:grpSpPr>
        <p:grpSp>
          <p:nvGrpSpPr>
            <p:cNvPr id="41" name="Group 40">
              <a:extLst>
                <a:ext uri="{FF2B5EF4-FFF2-40B4-BE49-F238E27FC236}">
                  <a16:creationId xmlns:a16="http://schemas.microsoft.com/office/drawing/2014/main" id="{654DCA80-8196-4617-B9DB-2A9381DEA0E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75937" y="519524"/>
              <a:ext cx="246888" cy="246888"/>
              <a:chOff x="582041" y="6001512"/>
              <a:chExt cx="246888" cy="246888"/>
            </a:xfrm>
          </p:grpSpPr>
          <p:sp useBgFill="1">
            <p:nvSpPr>
              <p:cNvPr id="51" name="Oval 50">
                <a:extLst>
                  <a:ext uri="{FF2B5EF4-FFF2-40B4-BE49-F238E27FC236}">
                    <a16:creationId xmlns:a16="http://schemas.microsoft.com/office/drawing/2014/main" id="{E429CE6B-E9AD-43D7-8005-8743B57A3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49879"/>
                <a:ext cx="155448" cy="155448"/>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Donut 38">
                <a:extLst>
                  <a:ext uri="{FF2B5EF4-FFF2-40B4-BE49-F238E27FC236}">
                    <a16:creationId xmlns:a16="http://schemas.microsoft.com/office/drawing/2014/main" id="{A5C589A4-07E4-4B7A-BE93-31A803263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041"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2" name="Group 41">
              <a:extLst>
                <a:ext uri="{FF2B5EF4-FFF2-40B4-BE49-F238E27FC236}">
                  <a16:creationId xmlns:a16="http://schemas.microsoft.com/office/drawing/2014/main" id="{44359C29-35B1-4FF5-A7EE-155EF65101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83958" y="6001512"/>
              <a:ext cx="246888" cy="246888"/>
              <a:chOff x="590062" y="6001512"/>
              <a:chExt cx="246888" cy="246888"/>
            </a:xfrm>
          </p:grpSpPr>
          <p:sp useBgFill="1">
            <p:nvSpPr>
              <p:cNvPr id="49" name="Oval 48">
                <a:extLst>
                  <a:ext uri="{FF2B5EF4-FFF2-40B4-BE49-F238E27FC236}">
                    <a16:creationId xmlns:a16="http://schemas.microsoft.com/office/drawing/2014/main" id="{DD9C747C-C982-4285-A56E-21F345731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42"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Donut 36">
                <a:extLst>
                  <a:ext uri="{FF2B5EF4-FFF2-40B4-BE49-F238E27FC236}">
                    <a16:creationId xmlns:a16="http://schemas.microsoft.com/office/drawing/2014/main" id="{6A74EA83-33F9-4635-8DFD-468A33F619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062"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3" name="Group 42">
              <a:extLst>
                <a:ext uri="{FF2B5EF4-FFF2-40B4-BE49-F238E27FC236}">
                  <a16:creationId xmlns:a16="http://schemas.microsoft.com/office/drawing/2014/main" id="{9B5E0E06-B48B-4599-A439-4D754D8CD94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519524"/>
              <a:ext cx="246888" cy="246888"/>
              <a:chOff x="574020" y="6001512"/>
              <a:chExt cx="246888" cy="246888"/>
            </a:xfrm>
          </p:grpSpPr>
          <p:sp useBgFill="1">
            <p:nvSpPr>
              <p:cNvPr id="47" name="Oval 46">
                <a:extLst>
                  <a:ext uri="{FF2B5EF4-FFF2-40B4-BE49-F238E27FC236}">
                    <a16:creationId xmlns:a16="http://schemas.microsoft.com/office/drawing/2014/main" id="{ABCFA388-7550-447A-AF05-E7C2E4EA5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46304" cy="146304"/>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Donut 34">
                <a:extLst>
                  <a:ext uri="{FF2B5EF4-FFF2-40B4-BE49-F238E27FC236}">
                    <a16:creationId xmlns:a16="http://schemas.microsoft.com/office/drawing/2014/main" id="{FB3098DC-E767-4680-A032-399C55E5F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4" name="Group 43">
              <a:extLst>
                <a:ext uri="{FF2B5EF4-FFF2-40B4-BE49-F238E27FC236}">
                  <a16:creationId xmlns:a16="http://schemas.microsoft.com/office/drawing/2014/main" id="{D9B47F53-7A6E-465C-9C51-AED600BC12B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6001512"/>
              <a:ext cx="246888" cy="246888"/>
              <a:chOff x="574020" y="6001512"/>
              <a:chExt cx="246888" cy="246888"/>
            </a:xfrm>
          </p:grpSpPr>
          <p:sp useBgFill="1">
            <p:nvSpPr>
              <p:cNvPr id="45" name="Oval 44">
                <a:extLst>
                  <a:ext uri="{FF2B5EF4-FFF2-40B4-BE49-F238E27FC236}">
                    <a16:creationId xmlns:a16="http://schemas.microsoft.com/office/drawing/2014/main" id="{3AF3E33A-13EC-4391-B419-E0F6D3B7F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nut 32">
                <a:extLst>
                  <a:ext uri="{FF2B5EF4-FFF2-40B4-BE49-F238E27FC236}">
                    <a16:creationId xmlns:a16="http://schemas.microsoft.com/office/drawing/2014/main" id="{BA8A1376-324B-43A3-926C-12689C432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 name="Title 3">
            <a:extLst>
              <a:ext uri="{FF2B5EF4-FFF2-40B4-BE49-F238E27FC236}">
                <a16:creationId xmlns:a16="http://schemas.microsoft.com/office/drawing/2014/main" id="{4E99AA05-61F2-4973-B226-B98DDE9C2E6F}"/>
              </a:ext>
            </a:extLst>
          </p:cNvPr>
          <p:cNvSpPr>
            <a:spLocks noGrp="1"/>
          </p:cNvSpPr>
          <p:nvPr>
            <p:ph type="title"/>
          </p:nvPr>
        </p:nvSpPr>
        <p:spPr>
          <a:xfrm>
            <a:off x="2224403" y="1113698"/>
            <a:ext cx="8229600" cy="2345264"/>
          </a:xfrm>
        </p:spPr>
        <p:txBody>
          <a:bodyPr vert="horz" lIns="91440" tIns="45720" rIns="91440" bIns="45720" rtlCol="0" anchor="b">
            <a:normAutofit/>
          </a:bodyPr>
          <a:lstStyle/>
          <a:p>
            <a:r>
              <a:rPr lang="en-US" sz="7200" b="1" dirty="0">
                <a:solidFill>
                  <a:schemeClr val="bg1"/>
                </a:solidFill>
              </a:rPr>
              <a:t>Year 5 Evaluation</a:t>
            </a:r>
          </a:p>
        </p:txBody>
      </p:sp>
      <p:cxnSp>
        <p:nvCxnSpPr>
          <p:cNvPr id="54" name="Straight Connector 53">
            <a:extLst>
              <a:ext uri="{FF2B5EF4-FFF2-40B4-BE49-F238E27FC236}">
                <a16:creationId xmlns:a16="http://schemas.microsoft.com/office/drawing/2014/main" id="{2409D76E-579F-429D-9B93-53DB2FB305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70123" y="3594428"/>
            <a:ext cx="81381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542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2C10E9-E182-45D9-9C8E-2EC62E26D7F4}"/>
              </a:ext>
            </a:extLst>
          </p:cNvPr>
          <p:cNvSpPr>
            <a:spLocks noGrp="1"/>
          </p:cNvSpPr>
          <p:nvPr>
            <p:ph type="title"/>
          </p:nvPr>
        </p:nvSpPr>
        <p:spPr>
          <a:xfrm>
            <a:off x="1125719" y="1009015"/>
            <a:ext cx="5671006" cy="1303867"/>
          </a:xfrm>
        </p:spPr>
        <p:txBody>
          <a:bodyPr>
            <a:normAutofit fontScale="90000"/>
          </a:bodyPr>
          <a:lstStyle/>
          <a:p>
            <a:r>
              <a:rPr lang="en-US" b="1" dirty="0"/>
              <a:t>Year 5 State Director Checklist</a:t>
            </a:r>
          </a:p>
        </p:txBody>
      </p:sp>
      <p:sp>
        <p:nvSpPr>
          <p:cNvPr id="6" name="Content Placeholder 5">
            <a:extLst>
              <a:ext uri="{FF2B5EF4-FFF2-40B4-BE49-F238E27FC236}">
                <a16:creationId xmlns:a16="http://schemas.microsoft.com/office/drawing/2014/main" id="{954D5564-1D34-4CB9-B1DC-956933A02210}"/>
              </a:ext>
            </a:extLst>
          </p:cNvPr>
          <p:cNvSpPr>
            <a:spLocks noGrp="1"/>
          </p:cNvSpPr>
          <p:nvPr>
            <p:ph idx="1"/>
          </p:nvPr>
        </p:nvSpPr>
        <p:spPr>
          <a:xfrm>
            <a:off x="1295401" y="2556932"/>
            <a:ext cx="5331642" cy="2015070"/>
          </a:xfrm>
        </p:spPr>
        <p:txBody>
          <a:bodyPr>
            <a:normAutofit/>
          </a:bodyPr>
          <a:lstStyle/>
          <a:p>
            <a:pPr marL="0" indent="0">
              <a:buNone/>
              <a:defRPr/>
            </a:pPr>
            <a:r>
              <a:rPr lang="en-US" altLang="en-US" sz="2800" dirty="0"/>
              <a:t>The </a:t>
            </a:r>
            <a:r>
              <a:rPr lang="en-US" altLang="en-US" sz="2800" dirty="0">
                <a:solidFill>
                  <a:srgbClr val="5688AE"/>
                </a:solidFill>
                <a:effectLst>
                  <a:outerShdw blurRad="38100" dist="38100" dir="2700000" algn="tl">
                    <a:srgbClr val="000000">
                      <a:alpha val="43137"/>
                    </a:srgbClr>
                  </a:outerShdw>
                </a:effectLst>
              </a:rPr>
              <a:t>State Director Checklist </a:t>
            </a:r>
            <a:r>
              <a:rPr lang="en-US" altLang="en-US" sz="2800" dirty="0"/>
              <a:t>lists everything required of State Directors until next fall, including due dates.</a:t>
            </a:r>
          </a:p>
        </p:txBody>
      </p:sp>
      <p:pic>
        <p:nvPicPr>
          <p:cNvPr id="8" name="Picture 1">
            <a:extLst>
              <a:ext uri="{FF2B5EF4-FFF2-40B4-BE49-F238E27FC236}">
                <a16:creationId xmlns:a16="http://schemas.microsoft.com/office/drawing/2014/main" id="{9BA1153E-B535-413E-8B25-7040BC11F1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5516" y="4348899"/>
            <a:ext cx="1717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EE5247C-28BF-40B7-97D8-AAC3941DDB9C}"/>
              </a:ext>
            </a:extLst>
          </p:cNvPr>
          <p:cNvPicPr>
            <a:picLocks noChangeAspect="1"/>
          </p:cNvPicPr>
          <p:nvPr/>
        </p:nvPicPr>
        <p:blipFill>
          <a:blip r:embed="rId3"/>
          <a:stretch>
            <a:fillRect/>
          </a:stretch>
        </p:blipFill>
        <p:spPr>
          <a:xfrm>
            <a:off x="6966408" y="674016"/>
            <a:ext cx="4227474" cy="5509967"/>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359851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8" name="Picture 7">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useBgFill="1">
        <p:nvSpPr>
          <p:cNvPr id="13" name="Rectangle 12">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2" name="Picture 1">
            <a:extLst>
              <a:ext uri="{FF2B5EF4-FFF2-40B4-BE49-F238E27FC236}">
                <a16:creationId xmlns:a16="http://schemas.microsoft.com/office/drawing/2014/main" id="{7280B9C0-34CF-4917-B749-00C79A0DDF8E}"/>
              </a:ext>
            </a:extLst>
          </p:cNvPr>
          <p:cNvPicPr>
            <a:picLocks noChangeAspect="1"/>
          </p:cNvPicPr>
          <p:nvPr/>
        </p:nvPicPr>
        <p:blipFill>
          <a:blip r:embed="rId5"/>
          <a:stretch>
            <a:fillRect/>
          </a:stretch>
        </p:blipFill>
        <p:spPr>
          <a:xfrm>
            <a:off x="2306904" y="607814"/>
            <a:ext cx="7543544" cy="5638800"/>
          </a:xfrm>
          <a:prstGeom prst="rect">
            <a:avLst/>
          </a:prstGeom>
        </p:spPr>
      </p:pic>
      <p:grpSp>
        <p:nvGrpSpPr>
          <p:cNvPr id="17" name="Group 16">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8"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pic>
          <p:nvPicPr>
            <p:cNvPr id="19" name="Picture 18">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0"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pic>
          <p:nvPicPr>
            <p:cNvPr id="21" name="Picture 20">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3878211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2C10E9-E182-45D9-9C8E-2EC62E26D7F4}"/>
              </a:ext>
            </a:extLst>
          </p:cNvPr>
          <p:cNvSpPr>
            <a:spLocks noGrp="1"/>
          </p:cNvSpPr>
          <p:nvPr>
            <p:ph type="title"/>
          </p:nvPr>
        </p:nvSpPr>
        <p:spPr>
          <a:xfrm>
            <a:off x="1779496" y="991096"/>
            <a:ext cx="4164104" cy="1303867"/>
          </a:xfrm>
        </p:spPr>
        <p:txBody>
          <a:bodyPr>
            <a:normAutofit fontScale="90000"/>
          </a:bodyPr>
          <a:lstStyle/>
          <a:p>
            <a:r>
              <a:rPr lang="en-US" b="1" dirty="0"/>
              <a:t>Year 5 Data Checklist</a:t>
            </a:r>
          </a:p>
        </p:txBody>
      </p:sp>
      <p:sp>
        <p:nvSpPr>
          <p:cNvPr id="6" name="Content Placeholder 5">
            <a:extLst>
              <a:ext uri="{FF2B5EF4-FFF2-40B4-BE49-F238E27FC236}">
                <a16:creationId xmlns:a16="http://schemas.microsoft.com/office/drawing/2014/main" id="{954D5564-1D34-4CB9-B1DC-956933A02210}"/>
              </a:ext>
            </a:extLst>
          </p:cNvPr>
          <p:cNvSpPr>
            <a:spLocks noGrp="1"/>
          </p:cNvSpPr>
          <p:nvPr>
            <p:ph idx="1"/>
          </p:nvPr>
        </p:nvSpPr>
        <p:spPr>
          <a:xfrm>
            <a:off x="1295401" y="2556932"/>
            <a:ext cx="5331642" cy="3542210"/>
          </a:xfrm>
        </p:spPr>
        <p:txBody>
          <a:bodyPr>
            <a:normAutofit/>
          </a:bodyPr>
          <a:lstStyle/>
          <a:p>
            <a:pPr marL="342900" indent="-342900">
              <a:spcBef>
                <a:spcPct val="0"/>
              </a:spcBef>
              <a:spcAft>
                <a:spcPts val="1200"/>
              </a:spcAft>
              <a:buFont typeface="Arial" panose="020B0604020202020204" pitchFamily="34" charset="0"/>
              <a:buChar char="•"/>
              <a:defRPr/>
            </a:pPr>
            <a:r>
              <a:rPr lang="en-US" altLang="en-US" sz="2800" dirty="0"/>
              <a:t>Shows </a:t>
            </a:r>
            <a:r>
              <a:rPr lang="en-US" altLang="en-US" sz="2800" dirty="0">
                <a:solidFill>
                  <a:schemeClr val="accent3">
                    <a:lumMod val="50000"/>
                  </a:schemeClr>
                </a:solidFill>
                <a:effectLst>
                  <a:outerShdw blurRad="38100" dist="38100" dir="2700000" algn="tl">
                    <a:srgbClr val="000000">
                      <a:alpha val="43137"/>
                    </a:srgbClr>
                  </a:outerShdw>
                </a:effectLst>
              </a:rPr>
              <a:t>data received to date</a:t>
            </a:r>
          </a:p>
          <a:p>
            <a:pPr marL="342900" indent="-342900">
              <a:spcBef>
                <a:spcPct val="0"/>
              </a:spcBef>
              <a:spcAft>
                <a:spcPts val="1200"/>
              </a:spcAft>
              <a:buFont typeface="Arial" panose="020B0604020202020204" pitchFamily="34" charset="0"/>
              <a:buChar char="•"/>
              <a:defRPr/>
            </a:pPr>
            <a:r>
              <a:rPr lang="en-US" altLang="en-US" sz="2800" dirty="0"/>
              <a:t>Lists </a:t>
            </a:r>
            <a:r>
              <a:rPr lang="en-US" altLang="en-US" sz="2800" dirty="0">
                <a:solidFill>
                  <a:schemeClr val="accent3">
                    <a:lumMod val="50000"/>
                  </a:schemeClr>
                </a:solidFill>
                <a:effectLst>
                  <a:outerShdw blurRad="38100" dist="38100" dir="2700000" algn="tl">
                    <a:srgbClr val="000000">
                      <a:alpha val="43137"/>
                    </a:srgbClr>
                  </a:outerShdw>
                </a:effectLst>
              </a:rPr>
              <a:t>all data required </a:t>
            </a:r>
            <a:r>
              <a:rPr lang="en-US" altLang="en-US" sz="2800" dirty="0"/>
              <a:t>for the Year 5 evaluation</a:t>
            </a:r>
          </a:p>
          <a:p>
            <a:pPr marL="342900" indent="-342900">
              <a:spcBef>
                <a:spcPct val="0"/>
              </a:spcBef>
              <a:spcAft>
                <a:spcPts val="1200"/>
              </a:spcAft>
              <a:buFont typeface="Arial" panose="020B0604020202020204" pitchFamily="34" charset="0"/>
              <a:buChar char="•"/>
              <a:defRPr/>
            </a:pPr>
            <a:r>
              <a:rPr lang="en-US" altLang="en-US" sz="2800" dirty="0"/>
              <a:t>Includes </a:t>
            </a:r>
            <a:r>
              <a:rPr lang="en-US" altLang="en-US" sz="2800" dirty="0">
                <a:solidFill>
                  <a:schemeClr val="accent3">
                    <a:lumMod val="50000"/>
                  </a:schemeClr>
                </a:solidFill>
                <a:effectLst>
                  <a:outerShdw blurRad="38100" dist="38100" dir="2700000" algn="tl">
                    <a:srgbClr val="000000">
                      <a:alpha val="43137"/>
                    </a:srgbClr>
                  </a:outerShdw>
                </a:effectLst>
              </a:rPr>
              <a:t>persons responsible and timelines</a:t>
            </a:r>
            <a:endParaRPr lang="en-US" altLang="en-US" sz="2800" i="1" dirty="0">
              <a:solidFill>
                <a:schemeClr val="accent3">
                  <a:lumMod val="50000"/>
                </a:schemeClr>
              </a:solidFill>
              <a:effectLst>
                <a:outerShdw blurRad="38100" dist="38100" dir="2700000" algn="tl">
                  <a:srgbClr val="000000">
                    <a:alpha val="43137"/>
                  </a:srgbClr>
                </a:outerShdw>
              </a:effectLst>
            </a:endParaRPr>
          </a:p>
          <a:p>
            <a:pPr marL="342900" indent="-342900">
              <a:spcBef>
                <a:spcPct val="0"/>
              </a:spcBef>
              <a:buFont typeface="Arial" panose="020B0604020202020204" pitchFamily="34" charset="0"/>
              <a:buChar char="•"/>
              <a:defRPr/>
            </a:pPr>
            <a:r>
              <a:rPr lang="en-US" altLang="en-US" sz="2800" dirty="0"/>
              <a:t>Contains the </a:t>
            </a:r>
            <a:r>
              <a:rPr lang="en-US" altLang="en-US" sz="2800" dirty="0">
                <a:solidFill>
                  <a:schemeClr val="accent3">
                    <a:lumMod val="50000"/>
                  </a:schemeClr>
                </a:solidFill>
                <a:effectLst>
                  <a:outerShdw blurRad="38100" dist="38100" dir="2700000" algn="tl">
                    <a:srgbClr val="000000">
                      <a:alpha val="43137"/>
                    </a:srgbClr>
                  </a:outerShdw>
                </a:effectLst>
              </a:rPr>
              <a:t>link</a:t>
            </a:r>
            <a:r>
              <a:rPr lang="en-US" altLang="en-US" sz="2800" dirty="0"/>
              <a:t> to the forms on the IRRC website</a:t>
            </a:r>
          </a:p>
        </p:txBody>
      </p:sp>
      <p:pic>
        <p:nvPicPr>
          <p:cNvPr id="2" name="Picture 1">
            <a:extLst>
              <a:ext uri="{FF2B5EF4-FFF2-40B4-BE49-F238E27FC236}">
                <a16:creationId xmlns:a16="http://schemas.microsoft.com/office/drawing/2014/main" id="{A49A7397-BCA6-4194-BA41-D61462FDFA97}"/>
              </a:ext>
            </a:extLst>
          </p:cNvPr>
          <p:cNvPicPr>
            <a:picLocks noChangeAspect="1"/>
          </p:cNvPicPr>
          <p:nvPr/>
        </p:nvPicPr>
        <p:blipFill>
          <a:blip r:embed="rId2"/>
          <a:stretch>
            <a:fillRect/>
          </a:stretch>
        </p:blipFill>
        <p:spPr>
          <a:xfrm>
            <a:off x="6901681" y="687044"/>
            <a:ext cx="4168582" cy="5483911"/>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1563640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2C10E9-E182-45D9-9C8E-2EC62E26D7F4}"/>
              </a:ext>
            </a:extLst>
          </p:cNvPr>
          <p:cNvSpPr>
            <a:spLocks noGrp="1"/>
          </p:cNvSpPr>
          <p:nvPr>
            <p:ph type="title"/>
          </p:nvPr>
        </p:nvSpPr>
        <p:spPr>
          <a:xfrm>
            <a:off x="1434353" y="991096"/>
            <a:ext cx="5676783" cy="1303867"/>
          </a:xfrm>
        </p:spPr>
        <p:txBody>
          <a:bodyPr>
            <a:normAutofit fontScale="90000"/>
          </a:bodyPr>
          <a:lstStyle/>
          <a:p>
            <a:r>
              <a:rPr lang="en-US" b="1" dirty="0"/>
              <a:t>Form 1: IRRC Director/ Coordinator Survey</a:t>
            </a:r>
          </a:p>
        </p:txBody>
      </p:sp>
      <p:sp>
        <p:nvSpPr>
          <p:cNvPr id="6" name="Content Placeholder 5">
            <a:extLst>
              <a:ext uri="{FF2B5EF4-FFF2-40B4-BE49-F238E27FC236}">
                <a16:creationId xmlns:a16="http://schemas.microsoft.com/office/drawing/2014/main" id="{954D5564-1D34-4CB9-B1DC-956933A02210}"/>
              </a:ext>
            </a:extLst>
          </p:cNvPr>
          <p:cNvSpPr>
            <a:spLocks noGrp="1"/>
          </p:cNvSpPr>
          <p:nvPr>
            <p:ph idx="1"/>
          </p:nvPr>
        </p:nvSpPr>
        <p:spPr>
          <a:xfrm>
            <a:off x="1295401" y="2556932"/>
            <a:ext cx="5331642" cy="3542210"/>
          </a:xfrm>
        </p:spPr>
        <p:txBody>
          <a:bodyPr>
            <a:normAutofit/>
          </a:bodyPr>
          <a:lstStyle/>
          <a:p>
            <a:pPr marL="342900" indent="-342900">
              <a:spcBef>
                <a:spcPct val="0"/>
              </a:spcBef>
              <a:spcAft>
                <a:spcPts val="1200"/>
              </a:spcAft>
              <a:buFont typeface="Arial" panose="020B0604020202020204" pitchFamily="34" charset="0"/>
              <a:buChar char="•"/>
              <a:defRPr/>
            </a:pPr>
            <a:r>
              <a:rPr lang="en-US" altLang="en-US" sz="2800" dirty="0"/>
              <a:t>Contains items needed to respond to the Performance Measures (2 pages)</a:t>
            </a:r>
          </a:p>
          <a:p>
            <a:pPr marL="342900" indent="-342900">
              <a:spcBef>
                <a:spcPct val="0"/>
              </a:spcBef>
              <a:spcAft>
                <a:spcPts val="1200"/>
              </a:spcAft>
              <a:buFont typeface="Arial" panose="020B0604020202020204" pitchFamily="34" charset="0"/>
              <a:buChar char="•"/>
              <a:defRPr/>
            </a:pPr>
            <a:r>
              <a:rPr lang="en-US" altLang="en-US" sz="2800" dirty="0"/>
              <a:t>State Directors: Please submit Form 1’s by </a:t>
            </a:r>
            <a:r>
              <a:rPr lang="en-US" altLang="en-US" sz="2800" b="1" dirty="0">
                <a:solidFill>
                  <a:schemeClr val="accent3">
                    <a:lumMod val="50000"/>
                  </a:schemeClr>
                </a:solidFill>
                <a:effectLst>
                  <a:outerShdw blurRad="38100" dist="38100" dir="2700000" algn="tl">
                    <a:srgbClr val="000000">
                      <a:alpha val="43137"/>
                    </a:srgbClr>
                  </a:outerShdw>
                </a:effectLst>
              </a:rPr>
              <a:t>9/18/20</a:t>
            </a:r>
          </a:p>
        </p:txBody>
      </p:sp>
      <p:pic>
        <p:nvPicPr>
          <p:cNvPr id="4" name="Picture 3">
            <a:extLst>
              <a:ext uri="{FF2B5EF4-FFF2-40B4-BE49-F238E27FC236}">
                <a16:creationId xmlns:a16="http://schemas.microsoft.com/office/drawing/2014/main" id="{29C33D3C-EE00-4C90-B607-EC17AC5FE3AE}"/>
              </a:ext>
            </a:extLst>
          </p:cNvPr>
          <p:cNvPicPr>
            <a:picLocks noChangeAspect="1"/>
          </p:cNvPicPr>
          <p:nvPr/>
        </p:nvPicPr>
        <p:blipFill>
          <a:blip r:embed="rId2"/>
          <a:stretch>
            <a:fillRect/>
          </a:stretch>
        </p:blipFill>
        <p:spPr>
          <a:xfrm>
            <a:off x="7254471" y="904972"/>
            <a:ext cx="3715393" cy="4859518"/>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3798143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A3AC508-2597-4C63-AE9B-0B548255BFF7}"/>
              </a:ext>
            </a:extLst>
          </p:cNvPr>
          <p:cNvSpPr>
            <a:spLocks noGrp="1" noChangeArrowheads="1"/>
          </p:cNvSpPr>
          <p:nvPr>
            <p:ph type="title"/>
          </p:nvPr>
        </p:nvSpPr>
        <p:spPr>
          <a:xfrm>
            <a:off x="2590800" y="304800"/>
            <a:ext cx="7713663" cy="990600"/>
          </a:xfrm>
        </p:spPr>
        <p:txBody>
          <a:bodyPr>
            <a:normAutofit/>
          </a:bodyPr>
          <a:lstStyle/>
          <a:p>
            <a:pPr eaLnBrk="1" hangingPunct="1"/>
            <a:r>
              <a:rPr lang="en-US" altLang="en-US" b="1" dirty="0">
                <a:ln>
                  <a:noFill/>
                </a:ln>
              </a:rPr>
              <a:t>Provide Training in Your State</a:t>
            </a:r>
            <a:endParaRPr lang="en-US" altLang="en-US" sz="3400" dirty="0">
              <a:ln>
                <a:noFill/>
              </a:ln>
              <a:latin typeface="Arial Narrow" panose="020B0606020202030204" pitchFamily="34" charset="0"/>
            </a:endParaRPr>
          </a:p>
        </p:txBody>
      </p:sp>
      <p:sp>
        <p:nvSpPr>
          <p:cNvPr id="8196" name="Rectangle 3">
            <a:extLst>
              <a:ext uri="{FF2B5EF4-FFF2-40B4-BE49-F238E27FC236}">
                <a16:creationId xmlns:a16="http://schemas.microsoft.com/office/drawing/2014/main" id="{535FC885-B139-4E76-AE61-980B62F4DA4E}"/>
              </a:ext>
            </a:extLst>
          </p:cNvPr>
          <p:cNvSpPr>
            <a:spLocks noGrp="1" noChangeArrowheads="1"/>
          </p:cNvSpPr>
          <p:nvPr>
            <p:ph type="body" sz="half" idx="1"/>
          </p:nvPr>
        </p:nvSpPr>
        <p:spPr>
          <a:xfrm>
            <a:off x="1954307" y="1295401"/>
            <a:ext cx="9305364" cy="2133599"/>
          </a:xfrm>
        </p:spPr>
        <p:txBody>
          <a:bodyPr/>
          <a:lstStyle/>
          <a:p>
            <a:pPr eaLnBrk="1" hangingPunct="1">
              <a:spcBef>
                <a:spcPct val="0"/>
              </a:spcBef>
              <a:spcAft>
                <a:spcPct val="0"/>
              </a:spcAft>
              <a:defRPr/>
            </a:pPr>
            <a:r>
              <a:rPr lang="en-US" altLang="en-US" sz="2600" dirty="0"/>
              <a:t>Provide technical assistance, PD, and mentoring to MEP staff in your State on topics related to ID&amp;R </a:t>
            </a:r>
          </a:p>
          <a:p>
            <a:pPr eaLnBrk="1" hangingPunct="1">
              <a:spcBef>
                <a:spcPct val="0"/>
              </a:spcBef>
              <a:spcAft>
                <a:spcPct val="0"/>
              </a:spcAft>
              <a:defRPr/>
            </a:pPr>
            <a:r>
              <a:rPr lang="en-US" altLang="en-US" sz="2600" dirty="0"/>
              <a:t>Document each training on </a:t>
            </a:r>
            <a:r>
              <a:rPr lang="en-US" altLang="en-US" sz="2600" b="1" dirty="0">
                <a:solidFill>
                  <a:schemeClr val="accent3">
                    <a:lumMod val="50000"/>
                  </a:schemeClr>
                </a:solidFill>
                <a:effectLst>
                  <a:outerShdw blurRad="38100" dist="38100" dir="2700000" algn="tl">
                    <a:srgbClr val="000000">
                      <a:alpha val="43137"/>
                    </a:srgbClr>
                  </a:outerShdw>
                </a:effectLst>
              </a:rPr>
              <a:t>Form 1: IRRC Director/Coordinator Survey (Item #4)</a:t>
            </a:r>
          </a:p>
        </p:txBody>
      </p:sp>
      <p:sp>
        <p:nvSpPr>
          <p:cNvPr id="14340" name="Slide Number Placeholder 5">
            <a:extLst>
              <a:ext uri="{FF2B5EF4-FFF2-40B4-BE49-F238E27FC236}">
                <a16:creationId xmlns:a16="http://schemas.microsoft.com/office/drawing/2014/main" id="{ADB27FA3-72CB-43C0-9FED-73E9F943914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452A6CDF-BEF8-482B-9B49-DFE85B336BF6}" type="slidenum">
              <a:rPr lang="en-US" altLang="en-US" sz="1200">
                <a:latin typeface="Arial" panose="020B0604020202020204" pitchFamily="34" charset="0"/>
              </a:rPr>
              <a:pPr>
                <a:spcBef>
                  <a:spcPct val="0"/>
                </a:spcBef>
                <a:spcAft>
                  <a:spcPct val="0"/>
                </a:spcAft>
                <a:buClrTx/>
                <a:buSzTx/>
                <a:buFontTx/>
                <a:buNone/>
              </a:pPr>
              <a:t>22</a:t>
            </a:fld>
            <a:endParaRPr lang="en-US" altLang="en-US" sz="1200" dirty="0">
              <a:latin typeface="Arial" panose="020B0604020202020204" pitchFamily="34" charset="0"/>
            </a:endParaRPr>
          </a:p>
        </p:txBody>
      </p:sp>
      <p:sp>
        <p:nvSpPr>
          <p:cNvPr id="7" name="Oval 6">
            <a:extLst>
              <a:ext uri="{FF2B5EF4-FFF2-40B4-BE49-F238E27FC236}">
                <a16:creationId xmlns:a16="http://schemas.microsoft.com/office/drawing/2014/main" id="{5F060963-9769-46F6-9F94-13A721DB6488}"/>
              </a:ext>
            </a:extLst>
          </p:cNvPr>
          <p:cNvSpPr/>
          <p:nvPr/>
        </p:nvSpPr>
        <p:spPr>
          <a:xfrm rot="20967919">
            <a:off x="125447" y="336458"/>
            <a:ext cx="1830388" cy="1184275"/>
          </a:xfrm>
          <a:prstGeom prst="ellipse">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Submit Form 1 by 9/18/20</a:t>
            </a:r>
            <a:endParaRPr lang="en-US" sz="2000" dirty="0">
              <a:solidFill>
                <a:schemeClr val="tx1"/>
              </a:solidFill>
            </a:endParaRPr>
          </a:p>
        </p:txBody>
      </p:sp>
      <p:pic>
        <p:nvPicPr>
          <p:cNvPr id="3" name="Picture 2">
            <a:extLst>
              <a:ext uri="{FF2B5EF4-FFF2-40B4-BE49-F238E27FC236}">
                <a16:creationId xmlns:a16="http://schemas.microsoft.com/office/drawing/2014/main" id="{B8059F6B-2933-4CC0-982C-D9F646D357A1}"/>
              </a:ext>
            </a:extLst>
          </p:cNvPr>
          <p:cNvPicPr>
            <a:picLocks noChangeAspect="1"/>
          </p:cNvPicPr>
          <p:nvPr/>
        </p:nvPicPr>
        <p:blipFill>
          <a:blip r:embed="rId3"/>
          <a:stretch>
            <a:fillRect/>
          </a:stretch>
        </p:blipFill>
        <p:spPr>
          <a:xfrm>
            <a:off x="3183027" y="3204153"/>
            <a:ext cx="6850820" cy="2682270"/>
          </a:xfrm>
          <a:prstGeom prst="rect">
            <a:avLst/>
          </a:prstGeom>
          <a:effectLst>
            <a:glow rad="1397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6">
                                            <p:txEl>
                                              <p:pRg st="1" end="1"/>
                                            </p:txEl>
                                          </p:spTgt>
                                        </p:tgtEl>
                                        <p:attrNameLst>
                                          <p:attrName>style.visibility</p:attrName>
                                        </p:attrNameLst>
                                      </p:cBhvr>
                                      <p:to>
                                        <p:strVal val="visible"/>
                                      </p:to>
                                    </p:set>
                                    <p:anim calcmode="lin" valueType="num">
                                      <p:cBhvr additive="base">
                                        <p:cTn id="13" dur="500" fill="hold"/>
                                        <p:tgtEl>
                                          <p:spTgt spid="81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5696D32-690C-4A9D-9A91-9371F0E9353D}"/>
              </a:ext>
            </a:extLst>
          </p:cNvPr>
          <p:cNvSpPr>
            <a:spLocks noGrp="1" noChangeArrowheads="1"/>
          </p:cNvSpPr>
          <p:nvPr>
            <p:ph type="title"/>
          </p:nvPr>
        </p:nvSpPr>
        <p:spPr>
          <a:xfrm>
            <a:off x="1127450" y="822323"/>
            <a:ext cx="5476974" cy="990600"/>
          </a:xfrm>
        </p:spPr>
        <p:txBody>
          <a:bodyPr>
            <a:normAutofit fontScale="90000"/>
          </a:bodyPr>
          <a:lstStyle/>
          <a:p>
            <a:pPr eaLnBrk="1" hangingPunct="1"/>
            <a:r>
              <a:rPr lang="en-US" altLang="en-US" b="1" dirty="0">
                <a:ln>
                  <a:noFill/>
                </a:ln>
              </a:rPr>
              <a:t>Evaluate Training/TA/ Mentoring</a:t>
            </a:r>
            <a:endParaRPr lang="en-US" altLang="en-US" sz="3400" dirty="0">
              <a:ln>
                <a:noFill/>
              </a:ln>
              <a:latin typeface="Arial Narrow" panose="020B0606020202030204" pitchFamily="34" charset="0"/>
            </a:endParaRPr>
          </a:p>
        </p:txBody>
      </p:sp>
      <p:sp>
        <p:nvSpPr>
          <p:cNvPr id="8196" name="Rectangle 3">
            <a:extLst>
              <a:ext uri="{FF2B5EF4-FFF2-40B4-BE49-F238E27FC236}">
                <a16:creationId xmlns:a16="http://schemas.microsoft.com/office/drawing/2014/main" id="{7A6B99AD-96F1-4544-BD29-554F079619E7}"/>
              </a:ext>
            </a:extLst>
          </p:cNvPr>
          <p:cNvSpPr>
            <a:spLocks noGrp="1" noChangeArrowheads="1"/>
          </p:cNvSpPr>
          <p:nvPr>
            <p:ph type="body" sz="half" idx="1"/>
          </p:nvPr>
        </p:nvSpPr>
        <p:spPr>
          <a:xfrm>
            <a:off x="1223684" y="1962756"/>
            <a:ext cx="5284507" cy="4135811"/>
          </a:xfrm>
        </p:spPr>
        <p:txBody>
          <a:bodyPr/>
          <a:lstStyle/>
          <a:p>
            <a:pPr>
              <a:spcAft>
                <a:spcPts val="1800"/>
              </a:spcAft>
              <a:defRPr/>
            </a:pPr>
            <a:r>
              <a:rPr lang="en-US" altLang="en-US" sz="3200" dirty="0"/>
              <a:t>Evaluate each ID&amp;R related training in your State using </a:t>
            </a:r>
            <a:r>
              <a:rPr lang="en-US" altLang="en-US" sz="3200" b="1" dirty="0">
                <a:solidFill>
                  <a:schemeClr val="accent3">
                    <a:lumMod val="50000"/>
                  </a:schemeClr>
                </a:solidFill>
                <a:effectLst>
                  <a:outerShdw blurRad="38100" dist="38100" dir="2700000" algn="tl">
                    <a:srgbClr val="000000">
                      <a:alpha val="43137"/>
                    </a:srgbClr>
                  </a:outerShdw>
                </a:effectLst>
              </a:rPr>
              <a:t>Form 2:</a:t>
            </a:r>
            <a:r>
              <a:rPr lang="en-US" altLang="en-US" sz="3200" dirty="0">
                <a:solidFill>
                  <a:schemeClr val="accent3">
                    <a:lumMod val="50000"/>
                  </a:schemeClr>
                </a:solidFill>
                <a:effectLst>
                  <a:outerShdw blurRad="38100" dist="38100" dir="2700000" algn="tl">
                    <a:srgbClr val="000000">
                      <a:alpha val="43137"/>
                    </a:srgbClr>
                  </a:outerShdw>
                </a:effectLst>
              </a:rPr>
              <a:t> Training, TA, and Mentoring Evaluation Form)</a:t>
            </a:r>
          </a:p>
          <a:p>
            <a:pPr>
              <a:spcAft>
                <a:spcPts val="2400"/>
              </a:spcAft>
              <a:defRPr/>
            </a:pPr>
            <a:r>
              <a:rPr lang="en-US" altLang="en-US" sz="3200" dirty="0"/>
              <a:t>Email to Cari </a:t>
            </a:r>
            <a:r>
              <a:rPr lang="en-US" altLang="en-US" sz="3200" dirty="0">
                <a:solidFill>
                  <a:schemeClr val="accent3">
                    <a:lumMod val="50000"/>
                  </a:schemeClr>
                </a:solidFill>
                <a:effectLst>
                  <a:outerShdw blurRad="38100" dist="38100" dir="2700000" algn="tl">
                    <a:srgbClr val="000000">
                      <a:alpha val="43137"/>
                    </a:srgbClr>
                  </a:outerShdw>
                </a:effectLst>
              </a:rPr>
              <a:t>upon completion of each training </a:t>
            </a:r>
            <a:r>
              <a:rPr lang="en-US" altLang="en-US" sz="3200" dirty="0"/>
              <a:t>or by 9/18/20</a:t>
            </a:r>
          </a:p>
        </p:txBody>
      </p:sp>
      <p:sp>
        <p:nvSpPr>
          <p:cNvPr id="16388" name="Slide Number Placeholder 5">
            <a:extLst>
              <a:ext uri="{FF2B5EF4-FFF2-40B4-BE49-F238E27FC236}">
                <a16:creationId xmlns:a16="http://schemas.microsoft.com/office/drawing/2014/main" id="{88D71FCE-C596-436F-8719-7F4C742B1E4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41DB23AC-AE64-49F5-9F97-72AB4E795C47}" type="slidenum">
              <a:rPr lang="en-US" altLang="en-US" sz="1200">
                <a:latin typeface="Arial" panose="020B0604020202020204" pitchFamily="34" charset="0"/>
              </a:rPr>
              <a:pPr>
                <a:spcBef>
                  <a:spcPct val="0"/>
                </a:spcBef>
                <a:spcAft>
                  <a:spcPct val="0"/>
                </a:spcAft>
                <a:buClrTx/>
                <a:buSzTx/>
                <a:buFontTx/>
                <a:buNone/>
              </a:pPr>
              <a:t>23</a:t>
            </a:fld>
            <a:endParaRPr lang="en-US" altLang="en-US" sz="1200" dirty="0">
              <a:latin typeface="Arial" panose="020B0604020202020204" pitchFamily="34" charset="0"/>
            </a:endParaRPr>
          </a:p>
        </p:txBody>
      </p:sp>
      <p:pic>
        <p:nvPicPr>
          <p:cNvPr id="2" name="Picture 1">
            <a:extLst>
              <a:ext uri="{FF2B5EF4-FFF2-40B4-BE49-F238E27FC236}">
                <a16:creationId xmlns:a16="http://schemas.microsoft.com/office/drawing/2014/main" id="{2F1136AF-35D8-4554-95DC-59F59BA8EA77}"/>
              </a:ext>
            </a:extLst>
          </p:cNvPr>
          <p:cNvPicPr>
            <a:picLocks noChangeAspect="1"/>
          </p:cNvPicPr>
          <p:nvPr/>
        </p:nvPicPr>
        <p:blipFill>
          <a:blip r:embed="rId3"/>
          <a:stretch>
            <a:fillRect/>
          </a:stretch>
        </p:blipFill>
        <p:spPr>
          <a:xfrm>
            <a:off x="7040132" y="732410"/>
            <a:ext cx="3999905" cy="5236590"/>
          </a:xfrm>
          <a:prstGeom prst="rect">
            <a:avLst/>
          </a:prstGeom>
          <a:effectLst>
            <a:glow rad="1397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1461B11-CA44-44BB-B0C5-47D4DA4E362C}"/>
              </a:ext>
            </a:extLst>
          </p:cNvPr>
          <p:cNvSpPr>
            <a:spLocks noGrp="1" noChangeArrowheads="1"/>
          </p:cNvSpPr>
          <p:nvPr>
            <p:ph type="title"/>
          </p:nvPr>
        </p:nvSpPr>
        <p:spPr>
          <a:xfrm>
            <a:off x="1223683" y="457200"/>
            <a:ext cx="7848600" cy="990600"/>
          </a:xfrm>
        </p:spPr>
        <p:txBody>
          <a:bodyPr>
            <a:normAutofit/>
          </a:bodyPr>
          <a:lstStyle/>
          <a:p>
            <a:pPr eaLnBrk="1" hangingPunct="1"/>
            <a:r>
              <a:rPr lang="en-US" altLang="en-US" sz="5400" b="1" dirty="0">
                <a:ln>
                  <a:noFill/>
                </a:ln>
              </a:rPr>
              <a:t>Collaborate</a:t>
            </a:r>
            <a:endParaRPr lang="en-US" altLang="en-US" sz="4000" dirty="0">
              <a:ln>
                <a:noFill/>
              </a:ln>
              <a:latin typeface="Arial Narrow" panose="020B0606020202030204" pitchFamily="34" charset="0"/>
            </a:endParaRPr>
          </a:p>
        </p:txBody>
      </p:sp>
      <p:sp>
        <p:nvSpPr>
          <p:cNvPr id="8196" name="Rectangle 3">
            <a:extLst>
              <a:ext uri="{FF2B5EF4-FFF2-40B4-BE49-F238E27FC236}">
                <a16:creationId xmlns:a16="http://schemas.microsoft.com/office/drawing/2014/main" id="{DD8C33D9-A6F4-4D47-824E-4FB62F16194A}"/>
              </a:ext>
            </a:extLst>
          </p:cNvPr>
          <p:cNvSpPr>
            <a:spLocks noGrp="1" noChangeArrowheads="1"/>
          </p:cNvSpPr>
          <p:nvPr>
            <p:ph type="body" sz="half" idx="1"/>
          </p:nvPr>
        </p:nvSpPr>
        <p:spPr>
          <a:xfrm>
            <a:off x="1160465" y="1447800"/>
            <a:ext cx="10009559" cy="2254250"/>
          </a:xfrm>
        </p:spPr>
        <p:txBody>
          <a:bodyPr/>
          <a:lstStyle/>
          <a:p>
            <a:pPr eaLnBrk="1" hangingPunct="1">
              <a:spcBef>
                <a:spcPct val="0"/>
              </a:spcBef>
              <a:spcAft>
                <a:spcPct val="0"/>
              </a:spcAft>
              <a:defRPr/>
            </a:pPr>
            <a:r>
              <a:rPr lang="en-US" altLang="en-US" sz="2600" dirty="0"/>
              <a:t>Collaborate with IRRC/other CIG states through resource sharing, mentoring, sending recruiters to assist/provide TA, and provide joint training</a:t>
            </a:r>
          </a:p>
          <a:p>
            <a:pPr>
              <a:spcBef>
                <a:spcPts val="1200"/>
              </a:spcBef>
              <a:spcAft>
                <a:spcPts val="1200"/>
              </a:spcAft>
              <a:defRPr/>
            </a:pPr>
            <a:r>
              <a:rPr lang="en-US" altLang="en-US" sz="2600" dirty="0"/>
              <a:t>Document collaboration on </a:t>
            </a:r>
            <a:r>
              <a:rPr lang="en-US" altLang="en-US" sz="2600" b="1" dirty="0">
                <a:solidFill>
                  <a:schemeClr val="accent3">
                    <a:lumMod val="50000"/>
                  </a:schemeClr>
                </a:solidFill>
                <a:effectLst>
                  <a:outerShdw blurRad="38100" dist="38100" dir="2700000" algn="tl">
                    <a:srgbClr val="000000">
                      <a:alpha val="43137"/>
                    </a:srgbClr>
                  </a:outerShdw>
                </a:effectLst>
              </a:rPr>
              <a:t>Form 1:</a:t>
            </a:r>
            <a:r>
              <a:rPr lang="en-US" altLang="en-US" sz="2600" dirty="0">
                <a:solidFill>
                  <a:schemeClr val="accent3">
                    <a:lumMod val="50000"/>
                  </a:schemeClr>
                </a:solidFill>
                <a:effectLst>
                  <a:outerShdw blurRad="38100" dist="38100" dir="2700000" algn="tl">
                    <a:srgbClr val="000000">
                      <a:alpha val="43137"/>
                    </a:srgbClr>
                  </a:outerShdw>
                </a:effectLst>
              </a:rPr>
              <a:t> IRRC Director/ Coordinator Survey </a:t>
            </a:r>
            <a:r>
              <a:rPr lang="en-US" altLang="en-US" sz="2600" b="1" dirty="0">
                <a:solidFill>
                  <a:schemeClr val="accent3">
                    <a:lumMod val="50000"/>
                  </a:schemeClr>
                </a:solidFill>
                <a:effectLst>
                  <a:outerShdw blurRad="38100" dist="38100" dir="2700000" algn="tl">
                    <a:srgbClr val="000000">
                      <a:alpha val="43137"/>
                    </a:srgbClr>
                  </a:outerShdw>
                </a:effectLst>
              </a:rPr>
              <a:t>(Item #5)</a:t>
            </a:r>
          </a:p>
        </p:txBody>
      </p:sp>
      <p:sp>
        <p:nvSpPr>
          <p:cNvPr id="18436" name="Slide Number Placeholder 5">
            <a:extLst>
              <a:ext uri="{FF2B5EF4-FFF2-40B4-BE49-F238E27FC236}">
                <a16:creationId xmlns:a16="http://schemas.microsoft.com/office/drawing/2014/main" id="{60DD77F4-FF0E-4193-9527-66A87A93ECB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4CDE9C2B-805D-44E3-908C-05C504C0F7DB}" type="slidenum">
              <a:rPr lang="en-US" altLang="en-US" sz="1200">
                <a:latin typeface="Arial" panose="020B0604020202020204" pitchFamily="34" charset="0"/>
              </a:rPr>
              <a:pPr>
                <a:spcBef>
                  <a:spcPct val="0"/>
                </a:spcBef>
                <a:spcAft>
                  <a:spcPct val="0"/>
                </a:spcAft>
                <a:buClrTx/>
                <a:buSzTx/>
                <a:buFontTx/>
                <a:buNone/>
              </a:pPr>
              <a:t>24</a:t>
            </a:fld>
            <a:endParaRPr lang="en-US" altLang="en-US" sz="1200" dirty="0">
              <a:latin typeface="Arial" panose="020B0604020202020204" pitchFamily="34" charset="0"/>
            </a:endParaRPr>
          </a:p>
        </p:txBody>
      </p:sp>
      <p:sp>
        <p:nvSpPr>
          <p:cNvPr id="7" name="Oval 6">
            <a:extLst>
              <a:ext uri="{FF2B5EF4-FFF2-40B4-BE49-F238E27FC236}">
                <a16:creationId xmlns:a16="http://schemas.microsoft.com/office/drawing/2014/main" id="{D612A330-AE27-4B0C-9AAA-0530B4E7C535}"/>
              </a:ext>
            </a:extLst>
          </p:cNvPr>
          <p:cNvSpPr/>
          <p:nvPr/>
        </p:nvSpPr>
        <p:spPr>
          <a:xfrm rot="761073">
            <a:off x="9295167" y="315539"/>
            <a:ext cx="1830388" cy="1184275"/>
          </a:xfrm>
          <a:prstGeom prst="ellipse">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Submit Form 1 by 9/18/20</a:t>
            </a:r>
            <a:endParaRPr lang="en-US" sz="2000" dirty="0">
              <a:solidFill>
                <a:schemeClr val="tx1"/>
              </a:solidFill>
            </a:endParaRPr>
          </a:p>
        </p:txBody>
      </p:sp>
      <p:pic>
        <p:nvPicPr>
          <p:cNvPr id="3" name="Picture 2">
            <a:extLst>
              <a:ext uri="{FF2B5EF4-FFF2-40B4-BE49-F238E27FC236}">
                <a16:creationId xmlns:a16="http://schemas.microsoft.com/office/drawing/2014/main" id="{2DDF62B2-3524-43F8-903E-C1BFBA50F1D4}"/>
              </a:ext>
            </a:extLst>
          </p:cNvPr>
          <p:cNvPicPr>
            <a:picLocks noChangeAspect="1"/>
          </p:cNvPicPr>
          <p:nvPr/>
        </p:nvPicPr>
        <p:blipFill>
          <a:blip r:embed="rId3"/>
          <a:stretch>
            <a:fillRect/>
          </a:stretch>
        </p:blipFill>
        <p:spPr>
          <a:xfrm>
            <a:off x="2810764" y="3953274"/>
            <a:ext cx="6708960" cy="1952523"/>
          </a:xfrm>
          <a:prstGeom prst="rect">
            <a:avLst/>
          </a:prstGeom>
          <a:effectLst>
            <a:glow rad="1397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6">
                                            <p:txEl>
                                              <p:pRg st="1" end="1"/>
                                            </p:txEl>
                                          </p:spTgt>
                                        </p:tgtEl>
                                        <p:attrNameLst>
                                          <p:attrName>style.visibility</p:attrName>
                                        </p:attrNameLst>
                                      </p:cBhvr>
                                      <p:to>
                                        <p:strVal val="visible"/>
                                      </p:to>
                                    </p:set>
                                    <p:anim calcmode="lin" valueType="num">
                                      <p:cBhvr additive="base">
                                        <p:cTn id="13" dur="500" fill="hold"/>
                                        <p:tgtEl>
                                          <p:spTgt spid="81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19347DC-CD2E-4890-B967-9641B2204AA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 name="Title 4">
            <a:extLst>
              <a:ext uri="{FF2B5EF4-FFF2-40B4-BE49-F238E27FC236}">
                <a16:creationId xmlns:a16="http://schemas.microsoft.com/office/drawing/2014/main" id="{983BA954-D59C-4A84-B97D-206F7D26AA70}"/>
              </a:ext>
            </a:extLst>
          </p:cNvPr>
          <p:cNvSpPr>
            <a:spLocks noGrp="1"/>
          </p:cNvSpPr>
          <p:nvPr>
            <p:ph type="title"/>
          </p:nvPr>
        </p:nvSpPr>
        <p:spPr>
          <a:xfrm>
            <a:off x="1092643" y="1092200"/>
            <a:ext cx="3139992" cy="4498860"/>
          </a:xfrm>
        </p:spPr>
        <p:txBody>
          <a:bodyPr>
            <a:normAutofit/>
          </a:bodyPr>
          <a:lstStyle/>
          <a:p>
            <a:r>
              <a:rPr lang="en-US" b="1" dirty="0"/>
              <a:t>Form 3 – IRRC PD Needs Assessment Survey</a:t>
            </a:r>
          </a:p>
        </p:txBody>
      </p:sp>
      <p:sp>
        <p:nvSpPr>
          <p:cNvPr id="6" name="Content Placeholder 5">
            <a:extLst>
              <a:ext uri="{FF2B5EF4-FFF2-40B4-BE49-F238E27FC236}">
                <a16:creationId xmlns:a16="http://schemas.microsoft.com/office/drawing/2014/main" id="{7136937E-3A92-4B55-B2BD-9C2803B193D8}"/>
              </a:ext>
            </a:extLst>
          </p:cNvPr>
          <p:cNvSpPr>
            <a:spLocks noGrp="1"/>
          </p:cNvSpPr>
          <p:nvPr>
            <p:ph idx="1"/>
          </p:nvPr>
        </p:nvSpPr>
        <p:spPr>
          <a:xfrm>
            <a:off x="4554194" y="1092200"/>
            <a:ext cx="6546426" cy="2948858"/>
          </a:xfrm>
        </p:spPr>
        <p:txBody>
          <a:bodyPr>
            <a:normAutofit/>
          </a:bodyPr>
          <a:lstStyle/>
          <a:p>
            <a:r>
              <a:rPr lang="en-US"/>
              <a:t>The Recruiter Needs Assessment Survey will be updated to collect different information from last year</a:t>
            </a:r>
          </a:p>
          <a:p>
            <a:r>
              <a:rPr lang="en-US"/>
              <a:t>The Survey will once again be online</a:t>
            </a:r>
          </a:p>
          <a:p>
            <a:r>
              <a:rPr lang="en-US"/>
              <a:t>The due date for completing the Survey will be sometime before the end of the year</a:t>
            </a:r>
          </a:p>
        </p:txBody>
      </p:sp>
      <p:pic>
        <p:nvPicPr>
          <p:cNvPr id="7" name="Picture 6">
            <a:extLst>
              <a:ext uri="{FF2B5EF4-FFF2-40B4-BE49-F238E27FC236}">
                <a16:creationId xmlns:a16="http://schemas.microsoft.com/office/drawing/2014/main" id="{F6B9F400-11C0-4B70-B260-6ECB2ADEE1EA}"/>
              </a:ext>
            </a:extLst>
          </p:cNvPr>
          <p:cNvPicPr>
            <a:picLocks noChangeAspect="1"/>
          </p:cNvPicPr>
          <p:nvPr/>
        </p:nvPicPr>
        <p:blipFill>
          <a:blip r:embed="rId4"/>
          <a:stretch>
            <a:fillRect/>
          </a:stretch>
        </p:blipFill>
        <p:spPr>
          <a:xfrm>
            <a:off x="5993759" y="4227218"/>
            <a:ext cx="3683031" cy="1399552"/>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834573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F4602F8C-E1EC-4202-83F7-93670CAFAE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34EACB2-81F8-4C65-8AAB-A4A17CB016E9}"/>
              </a:ext>
            </a:extLst>
          </p:cNvPr>
          <p:cNvSpPr>
            <a:spLocks noGrp="1"/>
          </p:cNvSpPr>
          <p:nvPr>
            <p:ph type="title"/>
          </p:nvPr>
        </p:nvSpPr>
        <p:spPr>
          <a:xfrm>
            <a:off x="7535825" y="982132"/>
            <a:ext cx="3360772" cy="1303867"/>
          </a:xfrm>
        </p:spPr>
        <p:txBody>
          <a:bodyPr>
            <a:normAutofit fontScale="90000"/>
          </a:bodyPr>
          <a:lstStyle/>
          <a:p>
            <a:pPr>
              <a:lnSpc>
                <a:spcPct val="90000"/>
              </a:lnSpc>
            </a:pPr>
            <a:r>
              <a:rPr lang="en-US" sz="3400" b="1" dirty="0"/>
              <a:t>Form 4: Recruiter Field Test Survey</a:t>
            </a:r>
          </a:p>
        </p:txBody>
      </p:sp>
      <p:sp>
        <p:nvSpPr>
          <p:cNvPr id="73" name="Rectangle 72">
            <a:extLst>
              <a:ext uri="{FF2B5EF4-FFF2-40B4-BE49-F238E27FC236}">
                <a16:creationId xmlns:a16="http://schemas.microsoft.com/office/drawing/2014/main" id="{B4E31948-EA92-4179-8BB5-5451F6E3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technology pictures">
            <a:extLst>
              <a:ext uri="{FF2B5EF4-FFF2-40B4-BE49-F238E27FC236}">
                <a16:creationId xmlns:a16="http://schemas.microsoft.com/office/drawing/2014/main" id="{78588571-1D6E-4E07-825E-7A56C8DF0A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5"/>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C483CC4B-D7FE-41C7-8BDC-1FF487C9CC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BE986CC-05B6-419E-B6AC-5AB12A625AE5}"/>
              </a:ext>
            </a:extLst>
          </p:cNvPr>
          <p:cNvSpPr>
            <a:spLocks noGrp="1"/>
          </p:cNvSpPr>
          <p:nvPr>
            <p:ph idx="1"/>
          </p:nvPr>
        </p:nvSpPr>
        <p:spPr>
          <a:xfrm>
            <a:off x="7535824" y="2556932"/>
            <a:ext cx="3463870" cy="3318936"/>
          </a:xfrm>
        </p:spPr>
        <p:txBody>
          <a:bodyPr>
            <a:normAutofit/>
          </a:bodyPr>
          <a:lstStyle/>
          <a:p>
            <a:pPr>
              <a:lnSpc>
                <a:spcPct val="90000"/>
              </a:lnSpc>
            </a:pPr>
            <a:r>
              <a:rPr lang="en-US" dirty="0"/>
              <a:t>The Recruiter Field Test Survey will be completed in collaboration with the Technology Workgroup and the Consultant</a:t>
            </a:r>
          </a:p>
          <a:p>
            <a:pPr>
              <a:lnSpc>
                <a:spcPct val="90000"/>
              </a:lnSpc>
            </a:pPr>
            <a:r>
              <a:rPr lang="en-US" dirty="0"/>
              <a:t>Due dates and format will be determined during development</a:t>
            </a:r>
          </a:p>
        </p:txBody>
      </p:sp>
    </p:spTree>
    <p:extLst>
      <p:ext uri="{BB962C8B-B14F-4D97-AF65-F5344CB8AC3E}">
        <p14:creationId xmlns:p14="http://schemas.microsoft.com/office/powerpoint/2010/main" val="3422246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6">
            <a:extLst>
              <a:ext uri="{FF2B5EF4-FFF2-40B4-BE49-F238E27FC236}">
                <a16:creationId xmlns:a16="http://schemas.microsoft.com/office/drawing/2014/main" id="{F369508E-6AAA-4504-B4BE-A0B0940B1D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E00ED8-0D51-4F6A-A8AD-F76FF8F7755E}" type="slidenum">
              <a:rPr lang="en-US" altLang="en-US" smtClean="0"/>
              <a:pPr/>
              <a:t>27</a:t>
            </a:fld>
            <a:endParaRPr lang="en-US" altLang="en-US" dirty="0"/>
          </a:p>
        </p:txBody>
      </p:sp>
      <p:sp>
        <p:nvSpPr>
          <p:cNvPr id="107524" name="Rectangle 2">
            <a:extLst>
              <a:ext uri="{FF2B5EF4-FFF2-40B4-BE49-F238E27FC236}">
                <a16:creationId xmlns:a16="http://schemas.microsoft.com/office/drawing/2014/main" id="{77F07184-DFA8-4818-8EF0-BE707B2FEB01}"/>
              </a:ext>
            </a:extLst>
          </p:cNvPr>
          <p:cNvSpPr>
            <a:spLocks noGrp="1"/>
          </p:cNvSpPr>
          <p:nvPr>
            <p:ph type="title"/>
          </p:nvPr>
        </p:nvSpPr>
        <p:spPr>
          <a:xfrm>
            <a:off x="5486400" y="838200"/>
            <a:ext cx="4419600" cy="1447800"/>
          </a:xfrm>
          <a:solidFill>
            <a:schemeClr val="tx2"/>
          </a:solidFill>
        </p:spPr>
        <p:txBody>
          <a:bodyPr/>
          <a:lstStyle/>
          <a:p>
            <a:pPr eaLnBrk="1" hangingPunct="1"/>
            <a:r>
              <a:rPr lang="en-US" altLang="en-US" b="1" dirty="0">
                <a:solidFill>
                  <a:schemeClr val="bg1"/>
                </a:solidFill>
                <a:latin typeface="Arial Black" panose="020B0A04020102020204" pitchFamily="34" charset="0"/>
              </a:rPr>
              <a:t>Questions?</a:t>
            </a:r>
            <a:r>
              <a:rPr lang="en-US" altLang="en-US" dirty="0">
                <a:solidFill>
                  <a:schemeClr val="bg1"/>
                </a:solidFill>
                <a:latin typeface="Arial Black" panose="020B0A04020102020204" pitchFamily="34" charset="0"/>
              </a:rPr>
              <a:t> </a:t>
            </a:r>
          </a:p>
        </p:txBody>
      </p:sp>
      <p:sp>
        <p:nvSpPr>
          <p:cNvPr id="317444" name="AutoShape 4">
            <a:extLst>
              <a:ext uri="{FF2B5EF4-FFF2-40B4-BE49-F238E27FC236}">
                <a16:creationId xmlns:a16="http://schemas.microsoft.com/office/drawing/2014/main" id="{E2E535A4-89EB-4125-BFBE-FC0DED48F3D9}"/>
              </a:ext>
            </a:extLst>
          </p:cNvPr>
          <p:cNvSpPr>
            <a:spLocks noChangeArrowheads="1"/>
          </p:cNvSpPr>
          <p:nvPr/>
        </p:nvSpPr>
        <p:spPr bwMode="auto">
          <a:xfrm rot="20885044">
            <a:off x="6014992" y="2842605"/>
            <a:ext cx="4378325" cy="2703513"/>
          </a:xfrm>
          <a:prstGeom prst="wedgeEllipseCallout">
            <a:avLst>
              <a:gd name="adj1" fmla="val -57313"/>
              <a:gd name="adj2" fmla="val -44460"/>
            </a:avLst>
          </a:prstGeom>
          <a:solidFill>
            <a:schemeClr val="accent1"/>
          </a:solidFill>
          <a:ln w="9525">
            <a:solidFill>
              <a:schemeClr val="tx1"/>
            </a:solidFill>
            <a:miter lim="800000"/>
            <a:headEnd/>
            <a:tailEnd/>
          </a:ln>
          <a:effectLst/>
        </p:spPr>
        <p:txBody>
          <a:bodyPr/>
          <a:lstStyle/>
          <a:p>
            <a:pPr algn="ctr">
              <a:spcBef>
                <a:spcPct val="15000"/>
              </a:spcBef>
              <a:defRPr/>
            </a:pPr>
            <a:r>
              <a:rPr lang="en-US" sz="2800" b="1" dirty="0">
                <a:effectLst>
                  <a:outerShdw blurRad="38100" dist="38100" dir="2700000" algn="tl">
                    <a:srgbClr val="FFFFFF"/>
                  </a:outerShdw>
                </a:effectLst>
                <a:latin typeface="Arial" charset="0"/>
              </a:rPr>
              <a:t>Cari Email:</a:t>
            </a:r>
          </a:p>
          <a:p>
            <a:pPr algn="ctr">
              <a:spcBef>
                <a:spcPct val="15000"/>
              </a:spcBef>
              <a:defRPr/>
            </a:pPr>
            <a:r>
              <a:rPr lang="en-US" sz="2600" dirty="0">
                <a:effectLst>
                  <a:outerShdw blurRad="38100" dist="38100" dir="2700000" algn="tl">
                    <a:srgbClr val="FFFFFF"/>
                  </a:outerShdw>
                </a:effectLst>
                <a:latin typeface="Arial" charset="0"/>
                <a:hlinkClick r:id="rId3"/>
              </a:rPr>
              <a:t>capan1@aol.com</a:t>
            </a:r>
            <a:endParaRPr lang="en-US" sz="2600" dirty="0">
              <a:effectLst>
                <a:outerShdw blurRad="38100" dist="38100" dir="2700000" algn="tl">
                  <a:srgbClr val="FFFFFF"/>
                </a:outerShdw>
              </a:effectLst>
              <a:latin typeface="Arial" charset="0"/>
            </a:endParaRPr>
          </a:p>
          <a:p>
            <a:pPr algn="ctr">
              <a:spcBef>
                <a:spcPct val="15000"/>
              </a:spcBef>
              <a:defRPr/>
            </a:pPr>
            <a:r>
              <a:rPr lang="en-US" sz="2800" b="1" dirty="0">
                <a:effectLst>
                  <a:outerShdw blurRad="38100" dist="38100" dir="2700000" algn="tl">
                    <a:srgbClr val="FFFFFF"/>
                  </a:outerShdw>
                </a:effectLst>
                <a:latin typeface="Arial" charset="0"/>
              </a:rPr>
              <a:t>Phone:</a:t>
            </a:r>
          </a:p>
          <a:p>
            <a:pPr algn="ctr">
              <a:spcBef>
                <a:spcPct val="15000"/>
              </a:spcBef>
              <a:defRPr/>
            </a:pPr>
            <a:r>
              <a:rPr lang="en-US" sz="2800" dirty="0">
                <a:effectLst>
                  <a:outerShdw blurRad="38100" dist="38100" dir="2700000" algn="tl">
                    <a:srgbClr val="FFFFFF"/>
                  </a:outerShdw>
                </a:effectLst>
                <a:latin typeface="Arial" charset="0"/>
              </a:rPr>
              <a:t>(720) 339-5349</a:t>
            </a:r>
          </a:p>
          <a:p>
            <a:pPr algn="ctr">
              <a:spcBef>
                <a:spcPct val="15000"/>
              </a:spcBef>
              <a:defRPr/>
            </a:pPr>
            <a:endParaRPr lang="en-US" sz="2600" dirty="0">
              <a:effectLst>
                <a:outerShdw blurRad="38100" dist="38100" dir="2700000" algn="tl">
                  <a:srgbClr val="FFFFFF"/>
                </a:outerShdw>
              </a:effectLst>
              <a:latin typeface="Arial" charset="0"/>
            </a:endParaRPr>
          </a:p>
        </p:txBody>
      </p:sp>
      <p:pic>
        <p:nvPicPr>
          <p:cNvPr id="10242" name="Picture 2" descr="Image result for questions pictures">
            <a:extLst>
              <a:ext uri="{FF2B5EF4-FFF2-40B4-BE49-F238E27FC236}">
                <a16:creationId xmlns:a16="http://schemas.microsoft.com/office/drawing/2014/main" id="{889A7533-4BD5-4692-8C22-09A4D979A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36" y="512482"/>
            <a:ext cx="5969000" cy="596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1407-030B-4B6D-8CEC-522672D218FB}"/>
              </a:ext>
            </a:extLst>
          </p:cNvPr>
          <p:cNvSpPr>
            <a:spLocks noGrp="1"/>
          </p:cNvSpPr>
          <p:nvPr>
            <p:ph type="title"/>
          </p:nvPr>
        </p:nvSpPr>
        <p:spPr/>
        <p:txBody>
          <a:bodyPr/>
          <a:lstStyle/>
          <a:p>
            <a:r>
              <a:rPr lang="en-US" b="1" dirty="0"/>
              <a:t>Waiver for Extension</a:t>
            </a:r>
          </a:p>
        </p:txBody>
      </p:sp>
      <p:sp>
        <p:nvSpPr>
          <p:cNvPr id="3" name="Content Placeholder 2">
            <a:extLst>
              <a:ext uri="{FF2B5EF4-FFF2-40B4-BE49-F238E27FC236}">
                <a16:creationId xmlns:a16="http://schemas.microsoft.com/office/drawing/2014/main" id="{C3A2A49E-F2D5-4069-93AE-90A7AAEAC411}"/>
              </a:ext>
            </a:extLst>
          </p:cNvPr>
          <p:cNvSpPr>
            <a:spLocks noGrp="1"/>
          </p:cNvSpPr>
          <p:nvPr>
            <p:ph idx="1"/>
          </p:nvPr>
        </p:nvSpPr>
        <p:spPr/>
        <p:txBody>
          <a:bodyPr>
            <a:normAutofit/>
          </a:bodyPr>
          <a:lstStyle/>
          <a:p>
            <a:r>
              <a:rPr lang="en-US" dirty="0"/>
              <a:t>The U.S. Department of Education published a Final Waiver and Extension of the Project Period for Notice of Proposed Requirement on August 14, 2018 proposing a change to the maximum project period of the Migrant Education Program (MEP) Consortium Incentive Grant (CIG) program.</a:t>
            </a:r>
          </a:p>
          <a:p>
            <a:r>
              <a:rPr lang="en-US" dirty="0"/>
              <a:t>The waiver and extension enables the 34 grantees under the MEP CIG Program that received awards in the fiscal year (FY) 2015 grant competition to continue to receive Federal funding for up to 24 additional months, beginning on October 1, 2018.</a:t>
            </a:r>
          </a:p>
        </p:txBody>
      </p:sp>
      <p:pic>
        <p:nvPicPr>
          <p:cNvPr id="5" name="Picture 4">
            <a:extLst>
              <a:ext uri="{FF2B5EF4-FFF2-40B4-BE49-F238E27FC236}">
                <a16:creationId xmlns:a16="http://schemas.microsoft.com/office/drawing/2014/main" id="{43E53661-8A25-4358-980D-6097EF978A1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12477" y="1142999"/>
            <a:ext cx="982132" cy="982132"/>
          </a:xfrm>
          <a:prstGeom prst="rect">
            <a:avLst/>
          </a:prstGeom>
        </p:spPr>
      </p:pic>
      <p:pic>
        <p:nvPicPr>
          <p:cNvPr id="7" name="Picture 6">
            <a:extLst>
              <a:ext uri="{FF2B5EF4-FFF2-40B4-BE49-F238E27FC236}">
                <a16:creationId xmlns:a16="http://schemas.microsoft.com/office/drawing/2014/main" id="{8841E129-D27B-492D-B030-A40FDDBB581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97393" y="1142999"/>
            <a:ext cx="982132" cy="982132"/>
          </a:xfrm>
          <a:prstGeom prst="rect">
            <a:avLst/>
          </a:prstGeom>
        </p:spPr>
      </p:pic>
    </p:spTree>
    <p:extLst>
      <p:ext uri="{BB962C8B-B14F-4D97-AF65-F5344CB8AC3E}">
        <p14:creationId xmlns:p14="http://schemas.microsoft.com/office/powerpoint/2010/main" val="926018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7E723-7D36-41B3-9182-64193E0B9B3E}"/>
              </a:ext>
            </a:extLst>
          </p:cNvPr>
          <p:cNvSpPr>
            <a:spLocks noGrp="1"/>
          </p:cNvSpPr>
          <p:nvPr>
            <p:ph type="title"/>
          </p:nvPr>
        </p:nvSpPr>
        <p:spPr/>
        <p:txBody>
          <a:bodyPr/>
          <a:lstStyle/>
          <a:p>
            <a:r>
              <a:rPr lang="en-US" b="1" dirty="0"/>
              <a:t>Key IRRC Extension Activities</a:t>
            </a:r>
          </a:p>
        </p:txBody>
      </p:sp>
      <p:sp>
        <p:nvSpPr>
          <p:cNvPr id="3" name="Content Placeholder 2">
            <a:extLst>
              <a:ext uri="{FF2B5EF4-FFF2-40B4-BE49-F238E27FC236}">
                <a16:creationId xmlns:a16="http://schemas.microsoft.com/office/drawing/2014/main" id="{E2511945-37DF-402A-A07E-76B46B150CFF}"/>
              </a:ext>
            </a:extLst>
          </p:cNvPr>
          <p:cNvSpPr>
            <a:spLocks noGrp="1"/>
          </p:cNvSpPr>
          <p:nvPr>
            <p:ph idx="1"/>
          </p:nvPr>
        </p:nvSpPr>
        <p:spPr/>
        <p:txBody>
          <a:bodyPr>
            <a:normAutofit fontScale="92500" lnSpcReduction="20000"/>
          </a:bodyPr>
          <a:lstStyle/>
          <a:p>
            <a:pPr lvl="0"/>
            <a:r>
              <a:rPr lang="en-US" b="1" dirty="0">
                <a:solidFill>
                  <a:schemeClr val="accent3">
                    <a:lumMod val="50000"/>
                  </a:schemeClr>
                </a:solidFill>
                <a:effectLst>
                  <a:outerShdw blurRad="38100" dist="38100" dir="2700000" algn="tl">
                    <a:srgbClr val="000000">
                      <a:alpha val="43137"/>
                    </a:srgbClr>
                  </a:outerShdw>
                </a:effectLst>
              </a:rPr>
              <a:t>Develop and pilot an electronic ID&amp;R system </a:t>
            </a:r>
            <a:r>
              <a:rPr lang="en-US" dirty="0"/>
              <a:t>that features a series of questions to help states determine migrant student eligibility and govern the quality of decision making.</a:t>
            </a:r>
          </a:p>
          <a:p>
            <a:pPr lvl="0"/>
            <a:r>
              <a:rPr lang="en-US" dirty="0"/>
              <a:t>Conduct an </a:t>
            </a:r>
            <a:r>
              <a:rPr lang="en-US" b="1" dirty="0">
                <a:solidFill>
                  <a:schemeClr val="accent3">
                    <a:lumMod val="50000"/>
                  </a:schemeClr>
                </a:solidFill>
                <a:effectLst>
                  <a:outerShdw blurRad="38100" dist="38100" dir="2700000" algn="tl">
                    <a:srgbClr val="000000">
                      <a:alpha val="43137"/>
                    </a:srgbClr>
                  </a:outerShdw>
                </a:effectLst>
              </a:rPr>
              <a:t>assessment of needs to inform capacity </a:t>
            </a:r>
            <a:r>
              <a:rPr lang="en-US" dirty="0"/>
              <a:t>in both veteran and new recruiters and administrators.</a:t>
            </a:r>
          </a:p>
          <a:p>
            <a:pPr lvl="0"/>
            <a:r>
              <a:rPr lang="en-US" dirty="0"/>
              <a:t>Develop a </a:t>
            </a:r>
            <a:r>
              <a:rPr lang="en-US" b="1" dirty="0">
                <a:solidFill>
                  <a:schemeClr val="accent3">
                    <a:lumMod val="50000"/>
                  </a:schemeClr>
                </a:solidFill>
                <a:effectLst>
                  <a:outerShdw blurRad="38100" dist="38100" dir="2700000" algn="tl">
                    <a:srgbClr val="000000">
                      <a:alpha val="43137"/>
                    </a:srgbClr>
                  </a:outerShdw>
                </a:effectLst>
              </a:rPr>
              <a:t>2-tiered, needs-based ID&amp;R professional development plan </a:t>
            </a:r>
            <a:r>
              <a:rPr lang="en-US" dirty="0"/>
              <a:t>for states that incorporates successful ID&amp;R strategies and lessons learned. </a:t>
            </a:r>
          </a:p>
          <a:p>
            <a:r>
              <a:rPr lang="en-US" dirty="0"/>
              <a:t>Disseminate high quality ID&amp;R models, methods, and materials nationally through </a:t>
            </a:r>
            <a:r>
              <a:rPr lang="en-US" b="1" dirty="0">
                <a:solidFill>
                  <a:schemeClr val="accent3">
                    <a:lumMod val="50000"/>
                  </a:schemeClr>
                </a:solidFill>
                <a:effectLst>
                  <a:outerShdw blurRad="38100" dist="38100" dir="2700000" algn="tl">
                    <a:srgbClr val="000000">
                      <a:alpha val="43137"/>
                    </a:srgbClr>
                  </a:outerShdw>
                </a:effectLst>
              </a:rPr>
              <a:t>mentoring, modeling effective practices, materials distribution, and vetted updates to the IRRC website</a:t>
            </a:r>
            <a:r>
              <a:rPr lang="en-US" dirty="0">
                <a:effectLst>
                  <a:outerShdw blurRad="38100" dist="38100" dir="2700000" algn="tl">
                    <a:srgbClr val="000000">
                      <a:alpha val="43137"/>
                    </a:srgbClr>
                  </a:outerShdw>
                </a:effectLst>
              </a:rPr>
              <a:t>. </a:t>
            </a:r>
          </a:p>
          <a:p>
            <a:endParaRPr lang="en-US" dirty="0"/>
          </a:p>
        </p:txBody>
      </p:sp>
    </p:spTree>
    <p:extLst>
      <p:ext uri="{BB962C8B-B14F-4D97-AF65-F5344CB8AC3E}">
        <p14:creationId xmlns:p14="http://schemas.microsoft.com/office/powerpoint/2010/main" val="205676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172E791-40E5-42D8-9E36-04DF1E163F6B}"/>
              </a:ext>
            </a:extLst>
          </p:cNvPr>
          <p:cNvGraphicFramePr/>
          <p:nvPr>
            <p:extLst>
              <p:ext uri="{D42A27DB-BD31-4B8C-83A1-F6EECF244321}">
                <p14:modId xmlns:p14="http://schemas.microsoft.com/office/powerpoint/2010/main" val="628151480"/>
              </p:ext>
            </p:extLst>
          </p:nvPr>
        </p:nvGraphicFramePr>
        <p:xfrm>
          <a:off x="421341" y="475130"/>
          <a:ext cx="11412071" cy="5827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7104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CC8D-C86D-42B7-89FF-D53D0CC82515}"/>
              </a:ext>
            </a:extLst>
          </p:cNvPr>
          <p:cNvSpPr>
            <a:spLocks noGrp="1"/>
          </p:cNvSpPr>
          <p:nvPr>
            <p:ph type="title"/>
          </p:nvPr>
        </p:nvSpPr>
        <p:spPr>
          <a:xfrm>
            <a:off x="3167406" y="982132"/>
            <a:ext cx="7729192" cy="1303867"/>
          </a:xfrm>
        </p:spPr>
        <p:txBody>
          <a:bodyPr/>
          <a:lstStyle/>
          <a:p>
            <a:r>
              <a:rPr lang="en-US" dirty="0">
                <a:latin typeface="Arial Black" panose="020B0A04020102020204" pitchFamily="34" charset="0"/>
              </a:rPr>
              <a:t>Year 5 IRRC Roles</a:t>
            </a:r>
          </a:p>
        </p:txBody>
      </p:sp>
      <p:sp>
        <p:nvSpPr>
          <p:cNvPr id="3" name="Content Placeholder 2">
            <a:extLst>
              <a:ext uri="{FF2B5EF4-FFF2-40B4-BE49-F238E27FC236}">
                <a16:creationId xmlns:a16="http://schemas.microsoft.com/office/drawing/2014/main" id="{9E14397D-BD98-43D4-91D9-28B353EE17E7}"/>
              </a:ext>
            </a:extLst>
          </p:cNvPr>
          <p:cNvSpPr>
            <a:spLocks noGrp="1"/>
          </p:cNvSpPr>
          <p:nvPr>
            <p:ph idx="1"/>
          </p:nvPr>
        </p:nvSpPr>
        <p:spPr/>
        <p:txBody>
          <a:bodyPr>
            <a:noAutofit/>
          </a:bodyPr>
          <a:lstStyle/>
          <a:p>
            <a:r>
              <a:rPr lang="en-US" b="1" dirty="0">
                <a:solidFill>
                  <a:schemeClr val="accent3">
                    <a:lumMod val="50000"/>
                  </a:schemeClr>
                </a:solidFill>
              </a:rPr>
              <a:t>Leadership Team </a:t>
            </a:r>
            <a:r>
              <a:rPr lang="en-US" dirty="0"/>
              <a:t>= Sue Henry (Lead State), John Farrell (Lead State Support), Jessica Castañeda (Project Director), Cari Semivan (Evaluator)</a:t>
            </a:r>
          </a:p>
          <a:p>
            <a:r>
              <a:rPr lang="en-US" b="1" dirty="0">
                <a:solidFill>
                  <a:schemeClr val="accent3">
                    <a:lumMod val="50000"/>
                  </a:schemeClr>
                </a:solidFill>
              </a:rPr>
              <a:t>State Steering Team (SST) </a:t>
            </a:r>
            <a:r>
              <a:rPr lang="en-US" dirty="0"/>
              <a:t>= 12 IRRC State Directors (or their designees)</a:t>
            </a:r>
          </a:p>
          <a:p>
            <a:r>
              <a:rPr lang="en-US" b="1" dirty="0">
                <a:solidFill>
                  <a:schemeClr val="accent3">
                    <a:lumMod val="50000"/>
                  </a:schemeClr>
                </a:solidFill>
              </a:rPr>
              <a:t>Technical Support Team (TST) </a:t>
            </a:r>
            <a:r>
              <a:rPr lang="en-US" dirty="0"/>
              <a:t>= Representatives of the 12 IRRC States</a:t>
            </a:r>
          </a:p>
          <a:p>
            <a:r>
              <a:rPr lang="en-US" b="1" dirty="0">
                <a:solidFill>
                  <a:schemeClr val="accent3">
                    <a:lumMod val="50000"/>
                  </a:schemeClr>
                </a:solidFill>
              </a:rPr>
              <a:t>TST Workgroups </a:t>
            </a:r>
            <a:r>
              <a:rPr lang="en-US" dirty="0"/>
              <a:t>= (1) Technology, (2) TRI, (3) Professional Development, (4) Dissemination</a:t>
            </a:r>
          </a:p>
        </p:txBody>
      </p:sp>
      <p:pic>
        <p:nvPicPr>
          <p:cNvPr id="4" name="Picture 3">
            <a:extLst>
              <a:ext uri="{FF2B5EF4-FFF2-40B4-BE49-F238E27FC236}">
                <a16:creationId xmlns:a16="http://schemas.microsoft.com/office/drawing/2014/main" id="{7F564D71-9F6F-41CE-9156-9842B0974AF1}"/>
              </a:ext>
            </a:extLst>
          </p:cNvPr>
          <p:cNvPicPr>
            <a:picLocks noChangeAspect="1"/>
          </p:cNvPicPr>
          <p:nvPr/>
        </p:nvPicPr>
        <p:blipFill>
          <a:blip r:embed="rId2"/>
          <a:stretch>
            <a:fillRect/>
          </a:stretch>
        </p:blipFill>
        <p:spPr>
          <a:xfrm>
            <a:off x="1491380" y="711199"/>
            <a:ext cx="2135223" cy="1395461"/>
          </a:xfrm>
          <a:prstGeom prst="rect">
            <a:avLst/>
          </a:prstGeom>
        </p:spPr>
      </p:pic>
    </p:spTree>
    <p:extLst>
      <p:ext uri="{BB962C8B-B14F-4D97-AF65-F5344CB8AC3E}">
        <p14:creationId xmlns:p14="http://schemas.microsoft.com/office/powerpoint/2010/main" val="111565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3B04196-EE2E-4500-AF8D-C6E01DA9B5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4" name="Straight Connector 13">
            <a:extLst>
              <a:ext uri="{FF2B5EF4-FFF2-40B4-BE49-F238E27FC236}">
                <a16:creationId xmlns:a16="http://schemas.microsoft.com/office/drawing/2014/main" id="{85B95145-40F9-436B-89CD-8054CBB2E3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D8EC2AD4-D5E4-4F1F-99CB-F97E884C5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91" y="494556"/>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a:scene3d>
            <a:camera prst="orthographicFront"/>
            <a:lightRig rig="twoPt" dir="t"/>
          </a:scene3d>
          <a:sp3d>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02FCEF5-4EFF-40E3-B26A-B4789A506EFB}"/>
              </a:ext>
            </a:extLst>
          </p:cNvPr>
          <p:cNvPicPr>
            <a:picLocks noChangeAspect="1"/>
          </p:cNvPicPr>
          <p:nvPr/>
        </p:nvPicPr>
        <p:blipFill rotWithShape="1">
          <a:blip r:embed="rId4">
            <a:alphaModFix amt="35000"/>
            <a:extLst>
              <a:ext uri="{837473B0-CC2E-450A-ABE3-18F120FF3D39}">
                <a1611:picAttrSrcUrl xmlns:a1611="http://schemas.microsoft.com/office/drawing/2016/11/main" r:id="rId5"/>
              </a:ext>
            </a:extLst>
          </a:blip>
          <a:srcRect t="13867" r="1" b="7038"/>
          <a:stretch/>
        </p:blipFill>
        <p:spPr>
          <a:xfrm>
            <a:off x="480691" y="494555"/>
            <a:ext cx="11227442" cy="5883295"/>
          </a:xfrm>
          <a:prstGeom prst="rect">
            <a:avLst/>
          </a:prstGeom>
        </p:spPr>
      </p:pic>
      <p:grpSp>
        <p:nvGrpSpPr>
          <p:cNvPr id="18" name="Group 17">
            <a:extLst>
              <a:ext uri="{FF2B5EF4-FFF2-40B4-BE49-F238E27FC236}">
                <a16:creationId xmlns:a16="http://schemas.microsoft.com/office/drawing/2014/main" id="{75EB53A4-A2DE-4D4D-AD20-DED9C46B1C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020" y="577316"/>
            <a:ext cx="11056826" cy="5728876"/>
            <a:chOff x="574020" y="519524"/>
            <a:chExt cx="11056826" cy="5728876"/>
          </a:xfrm>
        </p:grpSpPr>
        <p:grpSp>
          <p:nvGrpSpPr>
            <p:cNvPr id="19" name="Group 18">
              <a:extLst>
                <a:ext uri="{FF2B5EF4-FFF2-40B4-BE49-F238E27FC236}">
                  <a16:creationId xmlns:a16="http://schemas.microsoft.com/office/drawing/2014/main" id="{654DCA80-8196-4617-B9DB-2A9381DEA0E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75937" y="519524"/>
              <a:ext cx="246888" cy="246888"/>
              <a:chOff x="582041" y="6001512"/>
              <a:chExt cx="246888" cy="246888"/>
            </a:xfrm>
          </p:grpSpPr>
          <p:sp useBgFill="1">
            <p:nvSpPr>
              <p:cNvPr id="29" name="Oval 28">
                <a:extLst>
                  <a:ext uri="{FF2B5EF4-FFF2-40B4-BE49-F238E27FC236}">
                    <a16:creationId xmlns:a16="http://schemas.microsoft.com/office/drawing/2014/main" id="{E429CE6B-E9AD-43D7-8005-8743B57A3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49879"/>
                <a:ext cx="155448" cy="155448"/>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nut 38">
                <a:extLst>
                  <a:ext uri="{FF2B5EF4-FFF2-40B4-BE49-F238E27FC236}">
                    <a16:creationId xmlns:a16="http://schemas.microsoft.com/office/drawing/2014/main" id="{A5C589A4-07E4-4B7A-BE93-31A803263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041"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a:extLst>
                <a:ext uri="{FF2B5EF4-FFF2-40B4-BE49-F238E27FC236}">
                  <a16:creationId xmlns:a16="http://schemas.microsoft.com/office/drawing/2014/main" id="{44359C29-35B1-4FF5-A7EE-155EF65101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83958" y="6001512"/>
              <a:ext cx="246888" cy="246888"/>
              <a:chOff x="590062" y="6001512"/>
              <a:chExt cx="246888" cy="246888"/>
            </a:xfrm>
          </p:grpSpPr>
          <p:sp useBgFill="1">
            <p:nvSpPr>
              <p:cNvPr id="27" name="Oval 26">
                <a:extLst>
                  <a:ext uri="{FF2B5EF4-FFF2-40B4-BE49-F238E27FC236}">
                    <a16:creationId xmlns:a16="http://schemas.microsoft.com/office/drawing/2014/main" id="{DD9C747C-C982-4285-A56E-21F345731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42"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nut 36">
                <a:extLst>
                  <a:ext uri="{FF2B5EF4-FFF2-40B4-BE49-F238E27FC236}">
                    <a16:creationId xmlns:a16="http://schemas.microsoft.com/office/drawing/2014/main" id="{6A74EA83-33F9-4635-8DFD-468A33F619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062"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9B5E0E06-B48B-4599-A439-4D754D8CD94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519524"/>
              <a:ext cx="246888" cy="246888"/>
              <a:chOff x="574020" y="6001512"/>
              <a:chExt cx="246888" cy="246888"/>
            </a:xfrm>
          </p:grpSpPr>
          <p:sp useBgFill="1">
            <p:nvSpPr>
              <p:cNvPr id="25" name="Oval 24">
                <a:extLst>
                  <a:ext uri="{FF2B5EF4-FFF2-40B4-BE49-F238E27FC236}">
                    <a16:creationId xmlns:a16="http://schemas.microsoft.com/office/drawing/2014/main" id="{ABCFA388-7550-447A-AF05-E7C2E4EA5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46304" cy="146304"/>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nut 34">
                <a:extLst>
                  <a:ext uri="{FF2B5EF4-FFF2-40B4-BE49-F238E27FC236}">
                    <a16:creationId xmlns:a16="http://schemas.microsoft.com/office/drawing/2014/main" id="{FB3098DC-E767-4680-A032-399C55E5F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D9B47F53-7A6E-465C-9C51-AED600BC12B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6001512"/>
              <a:ext cx="246888" cy="246888"/>
              <a:chOff x="574020" y="6001512"/>
              <a:chExt cx="246888" cy="246888"/>
            </a:xfrm>
          </p:grpSpPr>
          <p:sp useBgFill="1">
            <p:nvSpPr>
              <p:cNvPr id="23" name="Oval 22">
                <a:extLst>
                  <a:ext uri="{FF2B5EF4-FFF2-40B4-BE49-F238E27FC236}">
                    <a16:creationId xmlns:a16="http://schemas.microsoft.com/office/drawing/2014/main" id="{3AF3E33A-13EC-4391-B419-E0F6D3B7F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nut 32">
                <a:extLst>
                  <a:ext uri="{FF2B5EF4-FFF2-40B4-BE49-F238E27FC236}">
                    <a16:creationId xmlns:a16="http://schemas.microsoft.com/office/drawing/2014/main" id="{BA8A1376-324B-43A3-926C-12689C432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 name="Title 3">
            <a:extLst>
              <a:ext uri="{FF2B5EF4-FFF2-40B4-BE49-F238E27FC236}">
                <a16:creationId xmlns:a16="http://schemas.microsoft.com/office/drawing/2014/main" id="{0034C54B-9258-4148-99E4-EAA622D46050}"/>
              </a:ext>
            </a:extLst>
          </p:cNvPr>
          <p:cNvSpPr>
            <a:spLocks noGrp="1"/>
          </p:cNvSpPr>
          <p:nvPr>
            <p:ph type="title"/>
          </p:nvPr>
        </p:nvSpPr>
        <p:spPr>
          <a:xfrm>
            <a:off x="2224403" y="1113698"/>
            <a:ext cx="8229600" cy="2345264"/>
          </a:xfrm>
        </p:spPr>
        <p:txBody>
          <a:bodyPr vert="horz" lIns="91440" tIns="45720" rIns="91440" bIns="45720" rtlCol="0" anchor="b">
            <a:normAutofit/>
          </a:bodyPr>
          <a:lstStyle/>
          <a:p>
            <a:pPr>
              <a:lnSpc>
                <a:spcPct val="90000"/>
              </a:lnSpc>
            </a:pPr>
            <a:r>
              <a:rPr lang="en-US" sz="5000" b="1" dirty="0">
                <a:solidFill>
                  <a:schemeClr val="bg1"/>
                </a:solidFill>
              </a:rPr>
              <a:t>IRRC Year 5 Goals, Objectives, and Performance Measures (PMs)</a:t>
            </a:r>
          </a:p>
        </p:txBody>
      </p:sp>
      <p:cxnSp>
        <p:nvCxnSpPr>
          <p:cNvPr id="32" name="Straight Connector 31">
            <a:extLst>
              <a:ext uri="{FF2B5EF4-FFF2-40B4-BE49-F238E27FC236}">
                <a16:creationId xmlns:a16="http://schemas.microsoft.com/office/drawing/2014/main" id="{2409D76E-579F-429D-9B93-53DB2FB305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70123" y="3594428"/>
            <a:ext cx="81381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C585219D-DE9A-45D8-9030-0EE719ABDF3A}"/>
              </a:ext>
            </a:extLst>
          </p:cNvPr>
          <p:cNvSpPr txBox="1"/>
          <p:nvPr/>
        </p:nvSpPr>
        <p:spPr>
          <a:xfrm>
            <a:off x="3777653" y="3991697"/>
            <a:ext cx="5123099" cy="1077218"/>
          </a:xfrm>
          <a:prstGeom prst="rect">
            <a:avLst/>
          </a:prstGeom>
          <a:noFill/>
        </p:spPr>
        <p:txBody>
          <a:bodyPr wrap="square" rtlCol="0">
            <a:spAutoFit/>
          </a:bodyPr>
          <a:lstStyle/>
          <a:p>
            <a:pPr algn="ctr"/>
            <a:r>
              <a:rPr lang="en-US" sz="3200" b="1" dirty="0">
                <a:solidFill>
                  <a:schemeClr val="bg1"/>
                </a:solidFill>
              </a:rPr>
              <a:t>Year 5 Fidelity of Implementation Index (FII)</a:t>
            </a:r>
          </a:p>
        </p:txBody>
      </p:sp>
    </p:spTree>
    <p:extLst>
      <p:ext uri="{BB962C8B-B14F-4D97-AF65-F5344CB8AC3E}">
        <p14:creationId xmlns:p14="http://schemas.microsoft.com/office/powerpoint/2010/main" val="207773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0F65E8-36F1-481E-8274-2EABDABB0346}"/>
              </a:ext>
            </a:extLst>
          </p:cNvPr>
          <p:cNvSpPr>
            <a:spLocks noGrp="1"/>
          </p:cNvSpPr>
          <p:nvPr>
            <p:ph type="title"/>
          </p:nvPr>
        </p:nvSpPr>
        <p:spPr>
          <a:xfrm>
            <a:off x="3374796" y="982132"/>
            <a:ext cx="7428250" cy="1303867"/>
          </a:xfrm>
        </p:spPr>
        <p:txBody>
          <a:bodyPr>
            <a:normAutofit/>
          </a:bodyPr>
          <a:lstStyle/>
          <a:p>
            <a:r>
              <a:rPr lang="en-US" b="1" dirty="0"/>
              <a:t>Goal 1, Objective 1</a:t>
            </a:r>
          </a:p>
        </p:txBody>
      </p:sp>
      <p:sp>
        <p:nvSpPr>
          <p:cNvPr id="5" name="Content Placeholder 4">
            <a:extLst>
              <a:ext uri="{FF2B5EF4-FFF2-40B4-BE49-F238E27FC236}">
                <a16:creationId xmlns:a16="http://schemas.microsoft.com/office/drawing/2014/main" id="{847DEDB9-05E6-4E32-8EE0-A42A8A64A6ED}"/>
              </a:ext>
            </a:extLst>
          </p:cNvPr>
          <p:cNvSpPr>
            <a:spLocks noGrp="1"/>
          </p:cNvSpPr>
          <p:nvPr>
            <p:ph idx="1"/>
          </p:nvPr>
        </p:nvSpPr>
        <p:spPr/>
        <p:txBody>
          <a:bodyPr>
            <a:normAutofit/>
          </a:bodyPr>
          <a:lstStyle/>
          <a:p>
            <a:r>
              <a:rPr lang="en-US" sz="4000" b="1" dirty="0">
                <a:solidFill>
                  <a:schemeClr val="accent3">
                    <a:lumMod val="50000"/>
                  </a:schemeClr>
                </a:solidFill>
              </a:rPr>
              <a:t>Goal 1:</a:t>
            </a:r>
            <a:r>
              <a:rPr lang="en-US" sz="3200" dirty="0">
                <a:solidFill>
                  <a:schemeClr val="accent3">
                    <a:lumMod val="50000"/>
                  </a:schemeClr>
                </a:solidFill>
              </a:rPr>
              <a:t> </a:t>
            </a:r>
            <a:r>
              <a:rPr lang="en-US" sz="3200" dirty="0"/>
              <a:t>Improve States’ capacity to make recruitment decisions via technology.</a:t>
            </a:r>
          </a:p>
          <a:p>
            <a:r>
              <a:rPr lang="en-US" sz="4000" b="1" dirty="0">
                <a:solidFill>
                  <a:schemeClr val="accent3">
                    <a:lumMod val="50000"/>
                  </a:schemeClr>
                </a:solidFill>
              </a:rPr>
              <a:t>Objective 1:</a:t>
            </a:r>
            <a:r>
              <a:rPr lang="en-US" sz="3200" b="1" dirty="0"/>
              <a:t> </a:t>
            </a:r>
            <a:r>
              <a:rPr lang="en-US" sz="3200" dirty="0"/>
              <a:t>By the end of Year 5, develop an electronic system that helps recruiters efficiently and effectively determine migratory student eligibility.</a:t>
            </a:r>
          </a:p>
        </p:txBody>
      </p:sp>
      <p:pic>
        <p:nvPicPr>
          <p:cNvPr id="1026" name="Picture 2" descr="Image result for technology pictures">
            <a:extLst>
              <a:ext uri="{FF2B5EF4-FFF2-40B4-BE49-F238E27FC236}">
                <a16:creationId xmlns:a16="http://schemas.microsoft.com/office/drawing/2014/main" id="{38C1DFDC-57A7-42E9-AA5A-724A31B07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23913"/>
            <a:ext cx="2645790" cy="141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15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0F65E8-36F1-481E-8274-2EABDABB0346}"/>
              </a:ext>
            </a:extLst>
          </p:cNvPr>
          <p:cNvSpPr>
            <a:spLocks noGrp="1"/>
          </p:cNvSpPr>
          <p:nvPr>
            <p:ph type="title"/>
          </p:nvPr>
        </p:nvSpPr>
        <p:spPr>
          <a:xfrm>
            <a:off x="4298623" y="982132"/>
            <a:ext cx="6721239" cy="1303867"/>
          </a:xfrm>
        </p:spPr>
        <p:txBody>
          <a:bodyPr>
            <a:normAutofit fontScale="90000"/>
          </a:bodyPr>
          <a:lstStyle/>
          <a:p>
            <a:r>
              <a:rPr lang="en-US" b="1" dirty="0"/>
              <a:t>Goal 1 Performance Measures</a:t>
            </a:r>
          </a:p>
        </p:txBody>
      </p:sp>
      <p:sp>
        <p:nvSpPr>
          <p:cNvPr id="5" name="Content Placeholder 4">
            <a:extLst>
              <a:ext uri="{FF2B5EF4-FFF2-40B4-BE49-F238E27FC236}">
                <a16:creationId xmlns:a16="http://schemas.microsoft.com/office/drawing/2014/main" id="{847DEDB9-05E6-4E32-8EE0-A42A8A64A6ED}"/>
              </a:ext>
            </a:extLst>
          </p:cNvPr>
          <p:cNvSpPr>
            <a:spLocks noGrp="1"/>
          </p:cNvSpPr>
          <p:nvPr>
            <p:ph idx="1"/>
          </p:nvPr>
        </p:nvSpPr>
        <p:spPr/>
        <p:txBody>
          <a:bodyPr>
            <a:normAutofit fontScale="85000" lnSpcReduction="20000"/>
          </a:bodyPr>
          <a:lstStyle/>
          <a:p>
            <a:r>
              <a:rPr lang="en-US" sz="4000" b="1" dirty="0">
                <a:solidFill>
                  <a:schemeClr val="accent3">
                    <a:lumMod val="50000"/>
                  </a:schemeClr>
                </a:solidFill>
              </a:rPr>
              <a:t>PM 1a:</a:t>
            </a:r>
            <a:r>
              <a:rPr lang="en-US" sz="4000" dirty="0">
                <a:solidFill>
                  <a:schemeClr val="accent3">
                    <a:lumMod val="50000"/>
                  </a:schemeClr>
                </a:solidFill>
              </a:rPr>
              <a:t> </a:t>
            </a:r>
            <a:r>
              <a:rPr lang="en-US" sz="3200" dirty="0"/>
              <a:t>By the end of Year 5, a reliable electronic system for eligibility determinations will be developed, field tested, and revised.</a:t>
            </a:r>
          </a:p>
          <a:p>
            <a:r>
              <a:rPr lang="en-US" sz="4000" b="1" dirty="0">
                <a:solidFill>
                  <a:schemeClr val="accent3">
                    <a:lumMod val="50000"/>
                  </a:schemeClr>
                </a:solidFill>
              </a:rPr>
              <a:t>PM 1b:</a:t>
            </a:r>
            <a:r>
              <a:rPr lang="en-US" sz="4000" dirty="0">
                <a:solidFill>
                  <a:schemeClr val="accent3">
                    <a:lumMod val="50000"/>
                  </a:schemeClr>
                </a:solidFill>
              </a:rPr>
              <a:t> </a:t>
            </a:r>
            <a:r>
              <a:rPr lang="en-US" sz="3200" dirty="0"/>
              <a:t>By the end of Year 5, 75% of field test recruiters surveyed will report that the electronic system helped them more efficiently and effectively determine migratory child eligibility.</a:t>
            </a:r>
          </a:p>
          <a:p>
            <a:r>
              <a:rPr lang="en-US" sz="4000" b="1" dirty="0">
                <a:solidFill>
                  <a:schemeClr val="accent3">
                    <a:lumMod val="50000"/>
                  </a:schemeClr>
                </a:solidFill>
              </a:rPr>
              <a:t>PM 1c:</a:t>
            </a:r>
            <a:r>
              <a:rPr lang="en-US" sz="4000" dirty="0">
                <a:solidFill>
                  <a:schemeClr val="accent3">
                    <a:lumMod val="50000"/>
                  </a:schemeClr>
                </a:solidFill>
              </a:rPr>
              <a:t> </a:t>
            </a:r>
            <a:r>
              <a:rPr lang="en-US" sz="3200" dirty="0"/>
              <a:t>By the end of Year 5, a sustainability plan for the electronic system will be developed, reviewed, and revised.</a:t>
            </a:r>
          </a:p>
          <a:p>
            <a:endParaRPr lang="en-US" sz="3200" dirty="0"/>
          </a:p>
        </p:txBody>
      </p:sp>
      <p:pic>
        <p:nvPicPr>
          <p:cNvPr id="6" name="Picture 2" descr="Image result for technology pictures">
            <a:extLst>
              <a:ext uri="{FF2B5EF4-FFF2-40B4-BE49-F238E27FC236}">
                <a16:creationId xmlns:a16="http://schemas.microsoft.com/office/drawing/2014/main" id="{F215D791-BA85-465E-A472-DAAC5ADAF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23913"/>
            <a:ext cx="2645790" cy="141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1797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1522</Words>
  <Application>Microsoft Office PowerPoint</Application>
  <PresentationFormat>Widescreen</PresentationFormat>
  <Paragraphs>114</Paragraphs>
  <Slides>27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Arial Narrow</vt:lpstr>
      <vt:lpstr>Calibri</vt:lpstr>
      <vt:lpstr>Garamond</vt:lpstr>
      <vt:lpstr>Organic</vt:lpstr>
      <vt:lpstr>Overview of the Year 5 Workplan &amp; Reporting Requirements</vt:lpstr>
      <vt:lpstr>PowerPoint Presentation</vt:lpstr>
      <vt:lpstr>Waiver for Extension</vt:lpstr>
      <vt:lpstr>Key IRRC Extension Activities</vt:lpstr>
      <vt:lpstr>PowerPoint Presentation</vt:lpstr>
      <vt:lpstr>Year 5 IRRC Roles</vt:lpstr>
      <vt:lpstr>IRRC Year 5 Goals, Objectives, and Performance Measures (PMs)</vt:lpstr>
      <vt:lpstr>Goal 1, Objective 1</vt:lpstr>
      <vt:lpstr>Goal 1 Performance Measures</vt:lpstr>
      <vt:lpstr>Goal 1 Key Activities – Year 5</vt:lpstr>
      <vt:lpstr>Goal 2, Objective 2</vt:lpstr>
      <vt:lpstr>Goal 2 Performance Measures</vt:lpstr>
      <vt:lpstr>Goal 2 Key Activities – Year 5</vt:lpstr>
      <vt:lpstr>Goal 3, Objective 3, PM 3a</vt:lpstr>
      <vt:lpstr>Goal 3 Key Activities Year 5</vt:lpstr>
      <vt:lpstr>Year 5 TST and SST Meetings</vt:lpstr>
      <vt:lpstr>PowerPoint Presentation</vt:lpstr>
      <vt:lpstr>Year 5 Evaluation</vt:lpstr>
      <vt:lpstr>Year 5 State Director Checklist</vt:lpstr>
      <vt:lpstr>Year 5 Data Checklist</vt:lpstr>
      <vt:lpstr>Form 1: IRRC Director/ Coordinator Survey</vt:lpstr>
      <vt:lpstr>Provide Training in Your State</vt:lpstr>
      <vt:lpstr>Evaluate Training/TA/ Mentoring</vt:lpstr>
      <vt:lpstr>Collaborate</vt:lpstr>
      <vt:lpstr>Form 3 – IRRC PD Needs Assessment Survey</vt:lpstr>
      <vt:lpstr>Form 4: Recruiter Field Test Survey</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Year 5 Workplan &amp; Reporting Requirements</dc:title>
  <dc:creator>Cari Semivan</dc:creator>
  <cp:lastModifiedBy>Cari Semivan</cp:lastModifiedBy>
  <cp:revision>1</cp:revision>
  <dcterms:created xsi:type="dcterms:W3CDTF">2019-09-27T17:42:46Z</dcterms:created>
  <dcterms:modified xsi:type="dcterms:W3CDTF">2019-09-27T17:42:57Z</dcterms:modified>
</cp:coreProperties>
</file>